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77" r:id="rId2"/>
    <p:sldId id="273" r:id="rId3"/>
    <p:sldId id="279" r:id="rId4"/>
    <p:sldId id="278" r:id="rId5"/>
    <p:sldId id="280" r:id="rId6"/>
    <p:sldId id="264" r:id="rId7"/>
    <p:sldId id="283" r:id="rId8"/>
    <p:sldId id="845" r:id="rId9"/>
    <p:sldId id="284" r:id="rId10"/>
    <p:sldId id="857" r:id="rId11"/>
    <p:sldId id="858" r:id="rId12"/>
    <p:sldId id="285" r:id="rId13"/>
    <p:sldId id="265" r:id="rId14"/>
    <p:sldId id="266" r:id="rId15"/>
    <p:sldId id="267" r:id="rId16"/>
    <p:sldId id="271" r:id="rId17"/>
    <p:sldId id="272" r:id="rId18"/>
    <p:sldId id="275" r:id="rId19"/>
    <p:sldId id="276" r:id="rId20"/>
    <p:sldId id="258" r:id="rId21"/>
    <p:sldId id="256" r:id="rId22"/>
    <p:sldId id="257" r:id="rId23"/>
    <p:sldId id="262" r:id="rId24"/>
    <p:sldId id="2692" r:id="rId25"/>
    <p:sldId id="274" r:id="rId26"/>
    <p:sldId id="259" r:id="rId27"/>
    <p:sldId id="260" r:id="rId28"/>
    <p:sldId id="261" r:id="rId29"/>
    <p:sldId id="2689" r:id="rId30"/>
    <p:sldId id="2691" r:id="rId31"/>
    <p:sldId id="268" r:id="rId32"/>
    <p:sldId id="269" r:id="rId33"/>
    <p:sldId id="270" r:id="rId34"/>
    <p:sldId id="281" r:id="rId35"/>
    <p:sldId id="286" r:id="rId36"/>
    <p:sldId id="287" r:id="rId37"/>
    <p:sldId id="2693" r:id="rId38"/>
    <p:sldId id="2688" r:id="rId39"/>
    <p:sldId id="28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13C"/>
    <a:srgbClr val="FFD1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49"/>
    <p:restoredTop sz="85353"/>
  </p:normalViewPr>
  <p:slideViewPr>
    <p:cSldViewPr snapToGrid="0" snapToObjects="1">
      <p:cViewPr varScale="1">
        <p:scale>
          <a:sx n="74" d="100"/>
          <a:sy n="74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59351-F5F3-9844-A4D2-09CA9F32FCB0}" type="datetimeFigureOut">
              <a:rPr lang="en-US" smtClean="0"/>
              <a:t>12/5/18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88AFF-6FEE-DA49-9FEF-8507A408C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26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E0F24E-8FAE-4741-821C-A84A8EECB68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21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333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62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133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Event can be created by policy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149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306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geographic</a:t>
            </a:r>
          </a:p>
          <a:p>
            <a:r>
              <a:rPr lang="en-US" dirty="0"/>
              <a:t>Multiple ships </a:t>
            </a:r>
          </a:p>
          <a:p>
            <a:r>
              <a:rPr lang="en-US" dirty="0"/>
              <a:t>Ship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485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1D371-79E2-8B45-BB8E-01AEE0E41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61343D-3D1B-5148-AFC1-01FCBDEB0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DFA9B-BB27-1346-9BD5-22ADF6D42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6C684-A8E2-2344-A443-7C40B314E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D623-5FF1-D64B-9FC6-CE80A6A8E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352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B72BE-23B0-9942-B76B-9CA2B0015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F10A74-D50A-254E-8CC6-77EFB6549E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02D71E-6898-1C46-A1E2-317A329D7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68C161-2B87-5342-A235-863B30121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B8139-B3B8-F841-A2E6-520E6033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051B8-A7AA-384D-B823-CA89CED6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9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CD60F-CC0C-424C-8C59-07291FC83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2FFB4C-166D-D34F-8F86-376AB5EC8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5D78D-9EA5-734A-BD83-05E0DF98D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B1D5D-A5E9-AF40-9460-AAF9D8F7E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8A58A-A2E9-5846-8E83-1B6D4C997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979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8E88A9-DA19-F943-B8C3-8A1DF3E67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90A36-DBB9-BB4C-A350-97E196033B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6E7D8-C29C-1049-878F-DAC3BE7F8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A0897-3457-924C-9786-22AF5F755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CA70D-D7E5-EA4C-9F23-64CADA2A3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95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C2-96C3-0143-A351-852606680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A2EDC-AD92-EA4F-BE55-87442738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F6C81-4578-8A48-89F6-76D21E0D9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74131-328B-D144-B4DA-2E96828E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8E69D-59A0-2E49-A576-0E6195855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068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C2-96C3-0143-A351-852606680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A2EDC-AD92-EA4F-BE55-87442738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F6C81-4578-8A48-89F6-76D21E0D9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74131-328B-D144-B4DA-2E96828E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8E69D-59A0-2E49-A576-0E6195855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15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3DCCE-705A-0140-8CD4-AF1C021D9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3C132-FCF4-3C4C-92A8-6EC832867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0FDA1-1F6E-4B48-88B0-A19875CB4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F02A1-06E6-5347-834F-FF09133D4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B90EC-C10B-7443-B128-0F60DC484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91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3393-B10E-BE4A-B056-1F712BB9C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FD1BE-B14A-D44E-9BA0-981459829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912B3-6053-C244-82F5-99926BBC3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AC13AD-4FB3-8245-B818-072FCF0EF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38CDC-6B1F-624D-8E07-84ED63C39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289B4-140C-DC49-8CB0-B8A466B0E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67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DDE2-3C07-4F41-9163-BA8242DAD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91DD4-7D82-8C4C-B1A1-61116EB7B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AC35B-2775-B041-8C1B-95E25B07C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AEDF77-C4E7-E94E-8ACC-B063CBED42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47D4C9-3B60-B840-81DF-A06CDE33D8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452C46-AC82-1944-902F-5813BEB10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CA1FC4-92A9-B24C-86EE-9965BD0B9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36F1DB-857F-AD40-8BD7-6A5F1A338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712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0080D-1AF0-964D-8F3D-40FB0136B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5804F9-46BE-7F46-89D0-9B1ED192B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94BE27-B94A-A64F-9F0E-5CBB9C1CF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DF3E9-9A83-3546-87CB-B137559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99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D273B6-7CF8-1342-AFB0-0E47C5881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1F0FFD-DC58-774D-A79E-A7CDC7858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ED5DC-F1E0-CD4D-92DF-03946F6DC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4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B24C1-31CA-4345-B2A5-BBCBFEA50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5CF2F-0FFD-2946-82AA-2D073B4D2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1F0789-2F89-FE41-A089-875C35029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A027AD-DE43-0645-99EC-8BF6A46B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01FD8-49AC-CE40-8798-F8C3D2838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64BF15-601C-4548-9427-ADF94B5DE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7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71C0A-EFD0-9844-BF86-8CC2A4E07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757F9-EB33-CD42-84EA-BAA73688A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62CE8-3663-7D4F-9827-DC43D13BF0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A91ADD-7CF8-6743-B338-D5ECCB4EAAB9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6E58F-044A-6F45-8046-E1A090D4D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37BBF-3A2E-624F-88E0-49570C026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E966FB-1753-FE4A-8F4A-4F796539F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Event Storming Applied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F4FA367-C576-E046-AABF-CF8DC01927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Container Shipment Use Case</a:t>
            </a:r>
          </a:p>
        </p:txBody>
      </p:sp>
    </p:spTree>
    <p:extLst>
      <p:ext uri="{BB962C8B-B14F-4D97-AF65-F5344CB8AC3E}">
        <p14:creationId xmlns:p14="http://schemas.microsoft.com/office/powerpoint/2010/main" val="3623813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Viable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526" y="1425836"/>
            <a:ext cx="7592371" cy="5195367"/>
          </a:xfrm>
        </p:spPr>
        <p:txBody>
          <a:bodyPr/>
          <a:lstStyle/>
          <a:p>
            <a:r>
              <a:rPr lang="en-US" sz="2400" dirty="0"/>
              <a:t>Reduce risk while increasing return on investment by building only what brings direct business impact</a:t>
            </a:r>
          </a:p>
          <a:p>
            <a:r>
              <a:rPr lang="en-US" sz="2400" dirty="0"/>
              <a:t>Smallest thing that can be built that is meaningful to the user and that tests the assumptions made by the business</a:t>
            </a:r>
          </a:p>
          <a:p>
            <a:r>
              <a:rPr lang="en-US" sz="2400" dirty="0"/>
              <a:t>Building with room for failure</a:t>
            </a:r>
          </a:p>
          <a:p>
            <a:r>
              <a:rPr lang="en-US" sz="2400" dirty="0"/>
              <a:t>Every thing built is testable and can live on its own</a:t>
            </a:r>
          </a:p>
          <a:p>
            <a:r>
              <a:rPr lang="en-US" sz="2400" dirty="0"/>
              <a:t>If it does not work we do not thru away man month of development</a:t>
            </a:r>
          </a:p>
          <a:p>
            <a:r>
              <a:rPr lang="en-US" sz="2400" dirty="0"/>
              <a:t>So define assumptions and create hypothesis that needs to be verified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6B7A19-9BD6-654B-9E7A-5FCB6FF99B9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07112" y="2199623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Build</a:t>
            </a:r>
          </a:p>
        </p:txBody>
      </p:sp>
      <p:sp>
        <p:nvSpPr>
          <p:cNvPr id="6" name="Rectangle 5"/>
          <p:cNvSpPr/>
          <p:nvPr/>
        </p:nvSpPr>
        <p:spPr>
          <a:xfrm>
            <a:off x="10790832" y="3510548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Measure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8511880" y="3463075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Learn</a:t>
            </a:r>
          </a:p>
        </p:txBody>
      </p:sp>
      <p:cxnSp>
        <p:nvCxnSpPr>
          <p:cNvPr id="9" name="Curved Connector 8"/>
          <p:cNvCxnSpPr>
            <a:stCxn id="5" idx="3"/>
            <a:endCxn id="6" idx="0"/>
          </p:cNvCxnSpPr>
          <p:nvPr/>
        </p:nvCxnSpPr>
        <p:spPr>
          <a:xfrm>
            <a:off x="11126312" y="2555678"/>
            <a:ext cx="274120" cy="95487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6" idx="2"/>
            <a:endCxn id="7" idx="2"/>
          </p:cNvCxnSpPr>
          <p:nvPr/>
        </p:nvCxnSpPr>
        <p:spPr>
          <a:xfrm rot="5400000" flipH="1">
            <a:off x="10237220" y="3059445"/>
            <a:ext cx="47473" cy="2278952"/>
          </a:xfrm>
          <a:prstGeom prst="curvedConnector3">
            <a:avLst>
              <a:gd name="adj1" fmla="val -1542059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7" idx="0"/>
            <a:endCxn id="5" idx="1"/>
          </p:cNvCxnSpPr>
          <p:nvPr/>
        </p:nvCxnSpPr>
        <p:spPr>
          <a:xfrm rot="5400000" flipH="1" flipV="1">
            <a:off x="9060598" y="2616560"/>
            <a:ext cx="907397" cy="785632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9252600" y="4944277"/>
            <a:ext cx="23544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Continuous feedback loop</a:t>
            </a:r>
          </a:p>
          <a:p>
            <a:endParaRPr lang="en-US" sz="1600" dirty="0"/>
          </a:p>
          <a:p>
            <a:r>
              <a:rPr lang="en-US" sz="1600" dirty="0" err="1"/>
              <a:t>Src</a:t>
            </a:r>
            <a:r>
              <a:rPr lang="en-US" sz="1600" dirty="0"/>
              <a:t>: lean startup</a:t>
            </a:r>
          </a:p>
        </p:txBody>
      </p:sp>
      <p:sp>
        <p:nvSpPr>
          <p:cNvPr id="26" name="Rectangle 25"/>
          <p:cNvSpPr/>
          <p:nvPr/>
        </p:nvSpPr>
        <p:spPr>
          <a:xfrm rot="1474264">
            <a:off x="8137589" y="1018235"/>
            <a:ext cx="4054411" cy="66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67" i="1" dirty="0"/>
              <a:t>which of our efforts are value-creating and which are wasteful?</a:t>
            </a:r>
          </a:p>
        </p:txBody>
      </p:sp>
    </p:spTree>
    <p:extLst>
      <p:ext uri="{BB962C8B-B14F-4D97-AF65-F5344CB8AC3E}">
        <p14:creationId xmlns:p14="http://schemas.microsoft.com/office/powerpoint/2010/main" val="3769876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Viable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Assumptions and Hypothesis</a:t>
            </a:r>
          </a:p>
          <a:p>
            <a:pPr lvl="1"/>
            <a:r>
              <a:rPr lang="en-US" sz="2133" i="1" dirty="0"/>
              <a:t>“We will reduce sudden cardiac death by continuously validating the care path in real time as early as patient is in contact with the hospital”</a:t>
            </a:r>
          </a:p>
          <a:p>
            <a:r>
              <a:rPr lang="en-US" dirty="0"/>
              <a:t>Define measurement method and KPI</a:t>
            </a:r>
          </a:p>
          <a:p>
            <a:pPr lvl="1"/>
            <a:r>
              <a:rPr lang="en-US" dirty="0"/>
              <a:t>Value hypothesis: is there real value to the end user?</a:t>
            </a:r>
          </a:p>
          <a:p>
            <a:pPr lvl="1"/>
            <a:r>
              <a:rPr lang="en-US" dirty="0"/>
              <a:t>Growth hypothesis: how to transform feature for later adopters</a:t>
            </a:r>
          </a:p>
          <a:p>
            <a:r>
              <a:rPr lang="en-US" dirty="0"/>
              <a:t>Define small batch for features</a:t>
            </a:r>
          </a:p>
          <a:p>
            <a:pPr lvl="1"/>
            <a:r>
              <a:rPr lang="en-US" dirty="0"/>
              <a:t>Split hills into smaller user stories that address end to end functionality which generates end user feedbacks. </a:t>
            </a:r>
          </a:p>
          <a:p>
            <a:pPr lvl="1"/>
            <a:r>
              <a:rPr lang="en-US" dirty="0"/>
              <a:t>Be testable </a:t>
            </a:r>
            <a:r>
              <a:rPr lang="en-US"/>
              <a:t>and demonstrable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6B7A19-9BD6-654B-9E7A-5FCB6FF99B9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10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A9AE3-ED6E-F146-92FB-265115D1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1176"/>
          </a:xfrm>
        </p:spPr>
        <p:txBody>
          <a:bodyPr>
            <a:normAutofit fontScale="90000"/>
          </a:bodyPr>
          <a:lstStyle/>
          <a:p>
            <a:r>
              <a:rPr lang="en-US" dirty="0"/>
              <a:t>MVP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979C3-26B0-494C-AC4E-C4015E029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165" y="1303440"/>
            <a:ext cx="10515600" cy="2867145"/>
          </a:xfrm>
        </p:spPr>
        <p:txBody>
          <a:bodyPr/>
          <a:lstStyle/>
          <a:p>
            <a:r>
              <a:rPr lang="en-US" dirty="0"/>
              <a:t>The shipment process at high level looks like: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B30026-6212-9844-A154-3AB25AE88BE8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" pitchFamily="2" charset="0"/>
              </a:rPr>
              <a:t> 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E4DC1E0-CD3F-CB46-8D9E-A7049BD1DDBB}"/>
              </a:ext>
            </a:extLst>
          </p:cNvPr>
          <p:cNvGrpSpPr/>
          <p:nvPr/>
        </p:nvGrpSpPr>
        <p:grpSpPr>
          <a:xfrm>
            <a:off x="180756" y="1875082"/>
            <a:ext cx="11713079" cy="2295503"/>
            <a:chOff x="288421" y="2562247"/>
            <a:chExt cx="11634903" cy="196332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9777D55-5B1E-F944-BD86-058E3DC02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 flipV="1">
              <a:off x="4845941" y="2562247"/>
              <a:ext cx="1109662" cy="110966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4ACECCB-C8F8-9648-B2AC-E26836C8F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56829" y="2645092"/>
              <a:ext cx="965427" cy="94397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0B49B7-B976-4644-A1D8-8C4F6AD42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57717" y="2645092"/>
              <a:ext cx="965427" cy="94397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DE9B356-E51A-1649-B586-52D7AF7B7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2838193" y="2819603"/>
              <a:ext cx="594951" cy="59495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E82B0C1-603F-604B-8720-E88C00C1C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46829" y="2819603"/>
              <a:ext cx="594951" cy="59495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E3BE877-8D64-524F-9C02-C1561425F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58066" y="2927968"/>
              <a:ext cx="756442" cy="37822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9B28257-5A6E-B84D-B392-FDC49CD3E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65465" y="2927968"/>
              <a:ext cx="756442" cy="37822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E45E01C-0BF2-AD4E-842E-F89C9E13A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45594" y="2660785"/>
              <a:ext cx="912586" cy="91258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9B967DC-8C3A-7343-9063-CBE585937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85103" y="2819603"/>
              <a:ext cx="649278" cy="594951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7381C06-19A8-2F45-818E-9E5777495EFE}"/>
                </a:ext>
              </a:extLst>
            </p:cNvPr>
            <p:cNvGrpSpPr/>
            <p:nvPr/>
          </p:nvGrpSpPr>
          <p:grpSpPr>
            <a:xfrm>
              <a:off x="6228831" y="3886200"/>
              <a:ext cx="5694493" cy="625091"/>
              <a:chOff x="6228831" y="3886200"/>
              <a:chExt cx="5694493" cy="625091"/>
            </a:xfrm>
          </p:grpSpPr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4EE07437-7AEF-4340-B8F9-4A429391A66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228831" y="3905251"/>
                <a:ext cx="5694493" cy="664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DBEB8E69-85F4-1F41-AD2B-802CA63A11CC}"/>
                  </a:ext>
                </a:extLst>
              </p:cNvPr>
              <p:cNvCxnSpPr/>
              <p:nvPr/>
            </p:nvCxnSpPr>
            <p:spPr>
              <a:xfrm>
                <a:off x="7757717" y="3886200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B944367-4A16-294E-B2EA-24C6D166E27C}"/>
                  </a:ext>
                </a:extLst>
              </p:cNvPr>
              <p:cNvSpPr txBox="1"/>
              <p:nvPr/>
            </p:nvSpPr>
            <p:spPr>
              <a:xfrm>
                <a:off x="7757718" y="4049626"/>
                <a:ext cx="965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Loading</a:t>
                </a:r>
              </a:p>
              <a:p>
                <a:pPr algn="ctr"/>
                <a:r>
                  <a:rPr lang="en-US" sz="1200" dirty="0"/>
                  <a:t>Port</a:t>
                </a: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1C22495-E05E-AD4D-B82A-E6389F3755A3}"/>
                  </a:ext>
                </a:extLst>
              </p:cNvPr>
              <p:cNvCxnSpPr/>
              <p:nvPr/>
            </p:nvCxnSpPr>
            <p:spPr>
              <a:xfrm>
                <a:off x="8723144" y="3911901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F937561-4B7F-2C44-B857-BF5D619C7989}"/>
                  </a:ext>
                </a:extLst>
              </p:cNvPr>
              <p:cNvSpPr txBox="1"/>
              <p:nvPr/>
            </p:nvSpPr>
            <p:spPr>
              <a:xfrm>
                <a:off x="8723138" y="4050013"/>
                <a:ext cx="96542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Customs</a:t>
                </a:r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C66C084D-7C89-104F-8361-4F92B7FC99E7}"/>
                  </a:ext>
                </a:extLst>
              </p:cNvPr>
              <p:cNvCxnSpPr/>
              <p:nvPr/>
            </p:nvCxnSpPr>
            <p:spPr>
              <a:xfrm>
                <a:off x="9670372" y="3911900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243C2B-EBB4-EC4D-AF62-AC7A8B7939D6}"/>
                  </a:ext>
                </a:extLst>
              </p:cNvPr>
              <p:cNvSpPr txBox="1"/>
              <p:nvPr/>
            </p:nvSpPr>
            <p:spPr>
              <a:xfrm>
                <a:off x="9660976" y="3932059"/>
                <a:ext cx="10712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Pre Carriage</a:t>
                </a:r>
              </a:p>
              <a:p>
                <a:pPr algn="ctr"/>
                <a:r>
                  <a:rPr lang="en-US" sz="1200" dirty="0"/>
                  <a:t>( To Port )</a:t>
                </a:r>
              </a:p>
            </p:txBody>
          </p: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C88FA5D0-2A4F-8447-98D1-686B60CAF748}"/>
                  </a:ext>
                </a:extLst>
              </p:cNvPr>
              <p:cNvCxnSpPr/>
              <p:nvPr/>
            </p:nvCxnSpPr>
            <p:spPr>
              <a:xfrm>
                <a:off x="10732189" y="3905251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FDEB6DB-1472-2145-B9E6-6A601995E9A2}"/>
                  </a:ext>
                </a:extLst>
              </p:cNvPr>
              <p:cNvSpPr txBox="1"/>
              <p:nvPr/>
            </p:nvSpPr>
            <p:spPr>
              <a:xfrm>
                <a:off x="10852118" y="3957292"/>
                <a:ext cx="10712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Manufacturer</a:t>
                </a:r>
              </a:p>
              <a:p>
                <a:pPr algn="ctr"/>
                <a:r>
                  <a:rPr lang="en-US" sz="1200" dirty="0"/>
                  <a:t>(exporter) </a:t>
                </a:r>
              </a:p>
            </p:txBody>
          </p:sp>
        </p:grp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D718F62-F3B5-B34E-B121-9BF208E9D2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421" y="3907689"/>
              <a:ext cx="5982689" cy="1352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7719783-4B4F-D64E-BF2B-C41CE01EC908}"/>
                </a:ext>
              </a:extLst>
            </p:cNvPr>
            <p:cNvCxnSpPr/>
            <p:nvPr/>
          </p:nvCxnSpPr>
          <p:spPr>
            <a:xfrm flipH="1">
              <a:off x="4668348" y="3900479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F63321-6DB1-DB4A-9FFF-3BA40302A49A}"/>
                </a:ext>
              </a:extLst>
            </p:cNvPr>
            <p:cNvSpPr txBox="1"/>
            <p:nvPr/>
          </p:nvSpPr>
          <p:spPr>
            <a:xfrm flipH="1">
              <a:off x="3702927" y="4063905"/>
              <a:ext cx="965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Destination Port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39530CA-2E7E-1D41-9806-2F32920C84DC}"/>
                </a:ext>
              </a:extLst>
            </p:cNvPr>
            <p:cNvCxnSpPr/>
            <p:nvPr/>
          </p:nvCxnSpPr>
          <p:spPr>
            <a:xfrm flipH="1">
              <a:off x="3702921" y="392618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7962624-F933-AE44-944D-2432283445F7}"/>
                </a:ext>
              </a:extLst>
            </p:cNvPr>
            <p:cNvSpPr txBox="1"/>
            <p:nvPr/>
          </p:nvSpPr>
          <p:spPr>
            <a:xfrm flipH="1">
              <a:off x="2737507" y="4064292"/>
              <a:ext cx="9654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Customs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923F0E6-39CC-EB49-A515-F259A27D0B4D}"/>
                </a:ext>
              </a:extLst>
            </p:cNvPr>
            <p:cNvCxnSpPr/>
            <p:nvPr/>
          </p:nvCxnSpPr>
          <p:spPr>
            <a:xfrm flipH="1">
              <a:off x="2755693" y="391190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6C5553-65F6-E947-8822-2CDD4EFA6251}"/>
                </a:ext>
              </a:extLst>
            </p:cNvPr>
            <p:cNvSpPr txBox="1"/>
            <p:nvPr/>
          </p:nvSpPr>
          <p:spPr>
            <a:xfrm flipH="1">
              <a:off x="1693883" y="3946338"/>
              <a:ext cx="10712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On Carriage</a:t>
              </a:r>
            </a:p>
            <a:p>
              <a:pPr algn="ctr"/>
              <a:r>
                <a:rPr lang="en-US" sz="1200" dirty="0"/>
                <a:t>( To importer )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626FC7-B789-5145-82BC-2605678200D5}"/>
                </a:ext>
              </a:extLst>
            </p:cNvPr>
            <p:cNvCxnSpPr/>
            <p:nvPr/>
          </p:nvCxnSpPr>
          <p:spPr>
            <a:xfrm flipH="1">
              <a:off x="1693876" y="391953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B17002C-CF9C-5342-B481-2151B16090F4}"/>
                </a:ext>
              </a:extLst>
            </p:cNvPr>
            <p:cNvSpPr txBox="1"/>
            <p:nvPr/>
          </p:nvSpPr>
          <p:spPr>
            <a:xfrm flipH="1">
              <a:off x="502741" y="3971571"/>
              <a:ext cx="10712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  <a:p>
              <a:pPr algn="ctr"/>
              <a:r>
                <a:rPr lang="en-US" sz="1200" dirty="0"/>
                <a:t>(Importer)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6CC1185-C600-2543-A806-CCCACBFBB7AA}"/>
                </a:ext>
              </a:extLst>
            </p:cNvPr>
            <p:cNvSpPr txBox="1"/>
            <p:nvPr/>
          </p:nvSpPr>
          <p:spPr>
            <a:xfrm flipH="1">
              <a:off x="4677743" y="4072923"/>
              <a:ext cx="29053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Shipping</a:t>
              </a: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06B4710-63F8-C340-A4D9-2715BABB9A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 flipV="1">
              <a:off x="6327327" y="2562248"/>
              <a:ext cx="1109662" cy="1109662"/>
            </a:xfrm>
            <a:prstGeom prst="rect">
              <a:avLst/>
            </a:prstGeom>
          </p:spPr>
        </p:pic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C922B02D-A135-8445-8506-785CA088C4D7}"/>
                </a:ext>
              </a:extLst>
            </p:cNvPr>
            <p:cNvCxnSpPr>
              <a:stCxn id="14" idx="1"/>
              <a:endCxn id="13" idx="3"/>
            </p:cNvCxnSpPr>
            <p:nvPr/>
          </p:nvCxnSpPr>
          <p:spPr>
            <a:xfrm flipH="1">
              <a:off x="10521907" y="3117078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D6AC6FA-B2D9-F444-AA54-A5CBE9396B45}"/>
                </a:ext>
              </a:extLst>
            </p:cNvPr>
            <p:cNvCxnSpPr/>
            <p:nvPr/>
          </p:nvCxnSpPr>
          <p:spPr>
            <a:xfrm flipH="1">
              <a:off x="9542999" y="3117077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95E5D3F-768A-0941-93C2-2B03A83EC850}"/>
                </a:ext>
              </a:extLst>
            </p:cNvPr>
            <p:cNvCxnSpPr/>
            <p:nvPr/>
          </p:nvCxnSpPr>
          <p:spPr>
            <a:xfrm flipH="1">
              <a:off x="8721923" y="3099680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18FF59F-EE1E-284E-9C64-95183CDF1FA2}"/>
                </a:ext>
              </a:extLst>
            </p:cNvPr>
            <p:cNvCxnSpPr/>
            <p:nvPr/>
          </p:nvCxnSpPr>
          <p:spPr>
            <a:xfrm flipH="1">
              <a:off x="7515061" y="3110860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1CA835BE-A764-034A-8220-600E1D502611}"/>
                </a:ext>
              </a:extLst>
            </p:cNvPr>
            <p:cNvCxnSpPr/>
            <p:nvPr/>
          </p:nvCxnSpPr>
          <p:spPr>
            <a:xfrm flipH="1">
              <a:off x="4670776" y="3067272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57420A7E-8F2B-D74D-8004-9A7664999959}"/>
                </a:ext>
              </a:extLst>
            </p:cNvPr>
            <p:cNvCxnSpPr/>
            <p:nvPr/>
          </p:nvCxnSpPr>
          <p:spPr>
            <a:xfrm flipH="1">
              <a:off x="3480758" y="3062737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AD252DC1-25A2-3D4F-BFDF-75B7DB450FE8}"/>
                </a:ext>
              </a:extLst>
            </p:cNvPr>
            <p:cNvCxnSpPr/>
            <p:nvPr/>
          </p:nvCxnSpPr>
          <p:spPr>
            <a:xfrm flipH="1">
              <a:off x="2650220" y="3062736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993AF362-7134-0C4D-89C9-2A187260B8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8735" y="3085494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4A4D239-4D1F-9447-BF98-A2D73A3DE033}"/>
                </a:ext>
              </a:extLst>
            </p:cNvPr>
            <p:cNvCxnSpPr/>
            <p:nvPr/>
          </p:nvCxnSpPr>
          <p:spPr>
            <a:xfrm flipH="1">
              <a:off x="6096000" y="3105003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6692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1033932" y="745558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2549305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4155057" y="74506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760809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7430005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995954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10643785" y="71917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Collection time / place notified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2D2CCA-99F5-574E-A1B2-DC14D39C97A3}"/>
              </a:ext>
            </a:extLst>
          </p:cNvPr>
          <p:cNvCxnSpPr/>
          <p:nvPr/>
        </p:nvCxnSpPr>
        <p:spPr>
          <a:xfrm>
            <a:off x="299049" y="2294626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272956" y="463813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53BF2A1-7639-5E4F-B57D-D961D8A16ABB}"/>
              </a:ext>
            </a:extLst>
          </p:cNvPr>
          <p:cNvSpPr/>
          <p:nvPr/>
        </p:nvSpPr>
        <p:spPr>
          <a:xfrm>
            <a:off x="228800" y="2424349"/>
            <a:ext cx="1211339" cy="1159443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Assume full container only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E54BC24-62CE-3643-9A72-0A5B9E1C7D47}"/>
              </a:ext>
            </a:extLst>
          </p:cNvPr>
          <p:cNvSpPr/>
          <p:nvPr/>
        </p:nvSpPr>
        <p:spPr>
          <a:xfrm>
            <a:off x="5084490" y="326572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requested dock load / unload slot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C8E9C3-0751-CB4A-9CC9-11A24CF7BF58}"/>
              </a:ext>
            </a:extLst>
          </p:cNvPr>
          <p:cNvSpPr txBox="1"/>
          <p:nvPr/>
        </p:nvSpPr>
        <p:spPr>
          <a:xfrm>
            <a:off x="107963" y="4065280"/>
            <a:ext cx="1584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 swim lane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AB627A-421B-AA4D-A07A-1FEC7BBD61AC}"/>
              </a:ext>
            </a:extLst>
          </p:cNvPr>
          <p:cNvSpPr/>
          <p:nvPr/>
        </p:nvSpPr>
        <p:spPr>
          <a:xfrm>
            <a:off x="6873004" y="322258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notified of ship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F3EFF9-E49F-6043-9828-B576ECBEB53C}"/>
              </a:ext>
            </a:extLst>
          </p:cNvPr>
          <p:cNvSpPr txBox="1"/>
          <p:nvPr/>
        </p:nvSpPr>
        <p:spPr>
          <a:xfrm>
            <a:off x="121847" y="1855957"/>
            <a:ext cx="1857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Manuf</a:t>
            </a:r>
            <a:r>
              <a:rPr lang="en-US" dirty="0"/>
              <a:t>  swim lane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8665AE-E243-454E-9B29-7F866FBE0D7C}"/>
              </a:ext>
            </a:extLst>
          </p:cNvPr>
          <p:cNvSpPr/>
          <p:nvPr/>
        </p:nvSpPr>
        <p:spPr>
          <a:xfrm>
            <a:off x="8390284" y="319671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entrance clearance issues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E9171B-ADD4-B44E-8331-CA9FDF1F9C18}"/>
              </a:ext>
            </a:extLst>
          </p:cNvPr>
          <p:cNvSpPr/>
          <p:nvPr/>
        </p:nvSpPr>
        <p:spPr>
          <a:xfrm>
            <a:off x="10207293" y="320533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entered country boundary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E59C99D-79A0-1541-BCE2-B6E7B9B747AB}"/>
              </a:ext>
            </a:extLst>
          </p:cNvPr>
          <p:cNvSpPr txBox="1"/>
          <p:nvPr/>
        </p:nvSpPr>
        <p:spPr>
          <a:xfrm>
            <a:off x="208604" y="6098239"/>
            <a:ext cx="2084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Surf Shop swim lane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8589823-F3D3-E244-BCB2-845E459AC5DA}"/>
              </a:ext>
            </a:extLst>
          </p:cNvPr>
          <p:cNvSpPr/>
          <p:nvPr/>
        </p:nvSpPr>
        <p:spPr>
          <a:xfrm>
            <a:off x="3154974" y="495413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tracking request received</a:t>
            </a:r>
          </a:p>
        </p:txBody>
      </p:sp>
    </p:spTree>
    <p:extLst>
      <p:ext uri="{BB962C8B-B14F-4D97-AF65-F5344CB8AC3E}">
        <p14:creationId xmlns:p14="http://schemas.microsoft.com/office/powerpoint/2010/main" val="1922885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2135237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closed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8590698" y="70814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was under inspection by custom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299049" y="3896263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BFC7D58-9E9C-B14F-9F36-F3FC524533A2}"/>
              </a:ext>
            </a:extLst>
          </p:cNvPr>
          <p:cNvSpPr/>
          <p:nvPr/>
        </p:nvSpPr>
        <p:spPr>
          <a:xfrm>
            <a:off x="367587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 of appropriate type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C9C6D8-A585-5547-A468-84717954B8FA}"/>
              </a:ext>
            </a:extLst>
          </p:cNvPr>
          <p:cNvSpPr/>
          <p:nvPr/>
        </p:nvSpPr>
        <p:spPr>
          <a:xfrm>
            <a:off x="3809157" y="74505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was picked up by source land transport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FFA4F1-431B-3148-9351-E5AC4216A7BF}"/>
              </a:ext>
            </a:extLst>
          </p:cNvPr>
          <p:cNvSpPr/>
          <p:nvPr/>
        </p:nvSpPr>
        <p:spPr>
          <a:xfrm>
            <a:off x="5464237" y="74505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9194BF5-5977-EB4E-950C-24B44AE986A0}"/>
              </a:ext>
            </a:extLst>
          </p:cNvPr>
          <p:cNvCxnSpPr>
            <a:cxnSpLocks/>
          </p:cNvCxnSpPr>
          <p:nvPr/>
        </p:nvCxnSpPr>
        <p:spPr>
          <a:xfrm>
            <a:off x="6069906" y="1904501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4E3F6-3637-2D48-9A83-ED1520FD30BE}"/>
              </a:ext>
            </a:extLst>
          </p:cNvPr>
          <p:cNvSpPr/>
          <p:nvPr/>
        </p:nvSpPr>
        <p:spPr>
          <a:xfrm>
            <a:off x="5464237" y="248422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customs clearance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35F132-F9ED-7C4E-B46C-9C02C3D3F2EB}"/>
              </a:ext>
            </a:extLst>
          </p:cNvPr>
          <p:cNvSpPr/>
          <p:nvPr/>
        </p:nvSpPr>
        <p:spPr>
          <a:xfrm>
            <a:off x="6945105" y="248247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Adjustment placed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C5FC16-3869-F14E-9F1D-7B650709BBEE}"/>
              </a:ext>
            </a:extLst>
          </p:cNvPr>
          <p:cNvSpPr/>
          <p:nvPr/>
        </p:nvSpPr>
        <p:spPr>
          <a:xfrm>
            <a:off x="7119317" y="70814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placed for customs clearance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56037E-52E7-CF4B-BE0F-C3D35BED78BC}"/>
              </a:ext>
            </a:extLst>
          </p:cNvPr>
          <p:cNvSpPr/>
          <p:nvPr/>
        </p:nvSpPr>
        <p:spPr>
          <a:xfrm>
            <a:off x="10016551" y="68032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Customs requested additional documents on container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488442-573B-9848-8BB9-4593D00B5F85}"/>
              </a:ext>
            </a:extLst>
          </p:cNvPr>
          <p:cNvSpPr txBox="1"/>
          <p:nvPr/>
        </p:nvSpPr>
        <p:spPr>
          <a:xfrm>
            <a:off x="180988" y="3399756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</p:spTree>
    <p:extLst>
      <p:ext uri="{BB962C8B-B14F-4D97-AF65-F5344CB8AC3E}">
        <p14:creationId xmlns:p14="http://schemas.microsoft.com/office/powerpoint/2010/main" val="2603010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9194BF5-5977-EB4E-950C-24B44AE986A0}"/>
              </a:ext>
            </a:extLst>
          </p:cNvPr>
          <p:cNvCxnSpPr>
            <a:cxnSpLocks/>
          </p:cNvCxnSpPr>
          <p:nvPr/>
        </p:nvCxnSpPr>
        <p:spPr>
          <a:xfrm>
            <a:off x="894057" y="1701746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4E3F6-3637-2D48-9A83-ED1520FD30BE}"/>
              </a:ext>
            </a:extLst>
          </p:cNvPr>
          <p:cNvSpPr/>
          <p:nvPr/>
        </p:nvSpPr>
        <p:spPr>
          <a:xfrm>
            <a:off x="2255975" y="433973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arrived at source port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35F132-F9ED-7C4E-B46C-9C02C3D3F2EB}"/>
              </a:ext>
            </a:extLst>
          </p:cNvPr>
          <p:cNvSpPr/>
          <p:nvPr/>
        </p:nvSpPr>
        <p:spPr>
          <a:xfrm>
            <a:off x="1581845" y="2576925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Cancelled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56037E-52E7-CF4B-BE0F-C3D35BED78BC}"/>
              </a:ext>
            </a:extLst>
          </p:cNvPr>
          <p:cNvSpPr/>
          <p:nvPr/>
        </p:nvSpPr>
        <p:spPr>
          <a:xfrm>
            <a:off x="299050" y="542303"/>
            <a:ext cx="1211338" cy="8695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Customs cleared for export arrived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D48AC0F-8474-7A49-B77E-DE33FF000405}"/>
              </a:ext>
            </a:extLst>
          </p:cNvPr>
          <p:cNvSpPr/>
          <p:nvPr/>
        </p:nvSpPr>
        <p:spPr>
          <a:xfrm>
            <a:off x="1650306" y="1639086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Adjustment Placed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FAB0BEE-AF72-DC48-A7C4-E4FD45EFCF8A}"/>
              </a:ext>
            </a:extLst>
          </p:cNvPr>
          <p:cNvSpPr/>
          <p:nvPr/>
        </p:nvSpPr>
        <p:spPr>
          <a:xfrm>
            <a:off x="288387" y="1639086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clearance not received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11E86B8-A702-594C-8D2B-08BF2F141D29}"/>
              </a:ext>
            </a:extLst>
          </p:cNvPr>
          <p:cNvSpPr/>
          <p:nvPr/>
        </p:nvSpPr>
        <p:spPr>
          <a:xfrm>
            <a:off x="288386" y="2620057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clearance rejected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84F3394-B5A5-984B-B561-EB0D1ABF23A1}"/>
              </a:ext>
            </a:extLst>
          </p:cNvPr>
          <p:cNvSpPr/>
          <p:nvPr/>
        </p:nvSpPr>
        <p:spPr>
          <a:xfrm>
            <a:off x="3650623" y="43397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Docking clearance Granted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554EB87-3CAA-664A-B12E-DC1003C893DE}"/>
              </a:ext>
            </a:extLst>
          </p:cNvPr>
          <p:cNvCxnSpPr>
            <a:cxnSpLocks/>
          </p:cNvCxnSpPr>
          <p:nvPr/>
        </p:nvCxnSpPr>
        <p:spPr>
          <a:xfrm>
            <a:off x="5782502" y="3700808"/>
            <a:ext cx="28540" cy="2742599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4423C49-9D6D-1A4B-BFF4-12EB1FF69C7A}"/>
              </a:ext>
            </a:extLst>
          </p:cNvPr>
          <p:cNvSpPr/>
          <p:nvPr/>
        </p:nvSpPr>
        <p:spPr>
          <a:xfrm>
            <a:off x="5176833" y="434908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Docked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723294-E631-BE40-80DE-B4346D2A45EF}"/>
              </a:ext>
            </a:extLst>
          </p:cNvPr>
          <p:cNvSpPr/>
          <p:nvPr/>
        </p:nvSpPr>
        <p:spPr>
          <a:xfrm>
            <a:off x="6645138" y="434907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load/unload request placed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D9253FB-0968-0C45-974E-E4B3D333B27C}"/>
              </a:ext>
            </a:extLst>
          </p:cNvPr>
          <p:cNvCxnSpPr/>
          <p:nvPr/>
        </p:nvCxnSpPr>
        <p:spPr>
          <a:xfrm>
            <a:off x="288386" y="36896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9C9A842-12FB-8A46-A54D-4C19EB0F15C3}"/>
              </a:ext>
            </a:extLst>
          </p:cNvPr>
          <p:cNvSpPr txBox="1"/>
          <p:nvPr/>
        </p:nvSpPr>
        <p:spPr>
          <a:xfrm>
            <a:off x="299050" y="6245525"/>
            <a:ext cx="1584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 swim lane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01386C-740E-9D48-BF30-3CBBE8D81872}"/>
              </a:ext>
            </a:extLst>
          </p:cNvPr>
          <p:cNvSpPr txBox="1"/>
          <p:nvPr/>
        </p:nvSpPr>
        <p:spPr>
          <a:xfrm>
            <a:off x="180988" y="3332024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</p:spTree>
    <p:extLst>
      <p:ext uri="{BB962C8B-B14F-4D97-AF65-F5344CB8AC3E}">
        <p14:creationId xmlns:p14="http://schemas.microsoft.com/office/powerpoint/2010/main" val="2486724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465433" y="13221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unplugged from dockside storage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81FB6FB-EDF5-D34B-9ECF-E14F1151AD1C}"/>
              </a:ext>
            </a:extLst>
          </p:cNvPr>
          <p:cNvSpPr/>
          <p:nvPr/>
        </p:nvSpPr>
        <p:spPr>
          <a:xfrm>
            <a:off x="1938509" y="130668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picked up container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086D7F-EE4D-414B-BD52-13B7358438A3}"/>
              </a:ext>
            </a:extLst>
          </p:cNvPr>
          <p:cNvSpPr/>
          <p:nvPr/>
        </p:nvSpPr>
        <p:spPr>
          <a:xfrm>
            <a:off x="3411585" y="126736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arrived at crane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6CE84C-FA9B-754B-999A-D620D79C404E}"/>
              </a:ext>
            </a:extLst>
          </p:cNvPr>
          <p:cNvSpPr/>
          <p:nvPr/>
        </p:nvSpPr>
        <p:spPr>
          <a:xfrm>
            <a:off x="4884661" y="126736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arrived at crane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6357739" y="126434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moved mule to ship by crane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7830815" y="126434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connected to ship appropriately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7A29882-5EF1-D745-B1E5-6474D50C1201}"/>
              </a:ext>
            </a:extLst>
          </p:cNvPr>
          <p:cNvSpPr/>
          <p:nvPr/>
        </p:nvSpPr>
        <p:spPr>
          <a:xfrm>
            <a:off x="9303891" y="126434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Loading Scan Received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11FFFD8-4746-ED47-8B34-5965F0D3193A}"/>
              </a:ext>
            </a:extLst>
          </p:cNvPr>
          <p:cNvSpPr/>
          <p:nvPr/>
        </p:nvSpPr>
        <p:spPr>
          <a:xfrm>
            <a:off x="2544178" y="258713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Update to load / unload requested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AE25357-CB32-8840-AAFE-9C345A619EF9}"/>
              </a:ext>
            </a:extLst>
          </p:cNvPr>
          <p:cNvSpPr/>
          <p:nvPr/>
        </p:nvSpPr>
        <p:spPr>
          <a:xfrm>
            <a:off x="4278991" y="258713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Real Time update to load lost received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5490330" y="638355"/>
            <a:ext cx="1848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 loading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2156EC1-4936-6645-9298-78A076F49DAC}"/>
              </a:ext>
            </a:extLst>
          </p:cNvPr>
          <p:cNvSpPr/>
          <p:nvPr/>
        </p:nvSpPr>
        <p:spPr>
          <a:xfrm>
            <a:off x="2397210" y="320903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Repeated many times container 1,2,3,…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DF14502-75DB-1C4C-BA8C-3934E9CBDC83}"/>
              </a:ext>
            </a:extLst>
          </p:cNvPr>
          <p:cNvSpPr/>
          <p:nvPr/>
        </p:nvSpPr>
        <p:spPr>
          <a:xfrm>
            <a:off x="8498494" y="2646877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Yarn scheduling is too complex for now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019B3E-BC53-794D-A343-31A695172DAD}"/>
              </a:ext>
            </a:extLst>
          </p:cNvPr>
          <p:cNvCxnSpPr/>
          <p:nvPr/>
        </p:nvCxnSpPr>
        <p:spPr>
          <a:xfrm>
            <a:off x="299049" y="37277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B537A06-3785-1246-9092-B73EB59484C4}"/>
              </a:ext>
            </a:extLst>
          </p:cNvPr>
          <p:cNvSpPr txBox="1"/>
          <p:nvPr/>
        </p:nvSpPr>
        <p:spPr>
          <a:xfrm>
            <a:off x="92236" y="3238347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Port docker swim lane</a:t>
            </a:r>
          </a:p>
        </p:txBody>
      </p:sp>
    </p:spTree>
    <p:extLst>
      <p:ext uri="{BB962C8B-B14F-4D97-AF65-F5344CB8AC3E}">
        <p14:creationId xmlns:p14="http://schemas.microsoft.com/office/powerpoint/2010/main" val="1021494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113482" y="28514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3043959" y="138196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sends status (timer)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4640311" y="1381965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sends status out of bounds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6251849" y="140343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HQ sends corrective command to contain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3786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 water trip – container monitoring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593BA7-16CC-2043-86FB-373FC8F4E883}"/>
              </a:ext>
            </a:extLst>
          </p:cNvPr>
          <p:cNvSpPr/>
          <p:nvPr/>
        </p:nvSpPr>
        <p:spPr>
          <a:xfrm>
            <a:off x="693933" y="412059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 loading completed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88D694-47E4-0547-B602-03E4312917F4}"/>
              </a:ext>
            </a:extLst>
          </p:cNvPr>
          <p:cNvSpPr/>
          <p:nvPr/>
        </p:nvSpPr>
        <p:spPr>
          <a:xfrm>
            <a:off x="113482" y="303579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 loading completed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2702542" y="1381965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3150FA3-7F10-AE4B-B8E8-63A3B1AE069D}"/>
              </a:ext>
            </a:extLst>
          </p:cNvPr>
          <p:cNvSpPr/>
          <p:nvPr/>
        </p:nvSpPr>
        <p:spPr>
          <a:xfrm>
            <a:off x="2096873" y="367036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Boat has left the dock as scheduled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ADCD13-705B-6E44-95EF-6606238E342C}"/>
              </a:ext>
            </a:extLst>
          </p:cNvPr>
          <p:cNvSpPr/>
          <p:nvPr/>
        </p:nvSpPr>
        <p:spPr>
          <a:xfrm>
            <a:off x="3479209" y="332031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positions was reported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864B9D-910A-4247-B92F-087A2FC81F58}"/>
              </a:ext>
            </a:extLst>
          </p:cNvPr>
          <p:cNvSpPr/>
          <p:nvPr/>
        </p:nvSpPr>
        <p:spPr>
          <a:xfrm>
            <a:off x="4190982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notification authority destination port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88D327-9BCE-4641-9A82-FF994D1E8F89}"/>
              </a:ext>
            </a:extLst>
          </p:cNvPr>
          <p:cNvSpPr/>
          <p:nvPr/>
        </p:nvSpPr>
        <p:spPr>
          <a:xfrm>
            <a:off x="4008216" y="5476034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system altered ship route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5D866C-C3AE-1E44-800A-9289AC4D57D4}"/>
              </a:ext>
            </a:extLst>
          </p:cNvPr>
          <p:cNvSpPr/>
          <p:nvPr/>
        </p:nvSpPr>
        <p:spPr>
          <a:xfrm>
            <a:off x="5496491" y="430098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entrance clearance issued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4CF1419-2530-F640-904C-50DD36858DBA}"/>
              </a:ext>
            </a:extLst>
          </p:cNvPr>
          <p:cNvSpPr/>
          <p:nvPr/>
        </p:nvSpPr>
        <p:spPr>
          <a:xfrm>
            <a:off x="6274788" y="330317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arrived at destination port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853AF0E-DD7C-2348-99A2-0D7BB720470B}"/>
              </a:ext>
            </a:extLst>
          </p:cNvPr>
          <p:cNvSpPr/>
          <p:nvPr/>
        </p:nvSpPr>
        <p:spPr>
          <a:xfrm>
            <a:off x="6984930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request dock load / unload slot at  destination port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FA4261D-FD4C-C247-BA44-3E17B8C9FBBB}"/>
              </a:ext>
            </a:extLst>
          </p:cNvPr>
          <p:cNvSpPr/>
          <p:nvPr/>
        </p:nvSpPr>
        <p:spPr>
          <a:xfrm>
            <a:off x="8290439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Docking clearance granted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51FBC06-5FC9-D046-BC5A-575BD12ADF1E}"/>
              </a:ext>
            </a:extLst>
          </p:cNvPr>
          <p:cNvCxnSpPr>
            <a:cxnSpLocks/>
          </p:cNvCxnSpPr>
          <p:nvPr/>
        </p:nvCxnSpPr>
        <p:spPr>
          <a:xfrm>
            <a:off x="10237435" y="1403433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D1CC6C4-0DD7-8F4B-AEF9-95B581664DD1}"/>
              </a:ext>
            </a:extLst>
          </p:cNvPr>
          <p:cNvSpPr/>
          <p:nvPr/>
        </p:nvSpPr>
        <p:spPr>
          <a:xfrm>
            <a:off x="9603858" y="332031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docked at destination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10815197" y="399189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load / unload request placed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8EE133-BD48-8F47-BC18-EEE3D7650DC6}"/>
              </a:ext>
            </a:extLst>
          </p:cNvPr>
          <p:cNvSpPr/>
          <p:nvPr/>
        </p:nvSpPr>
        <p:spPr>
          <a:xfrm>
            <a:off x="5102521" y="628873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Container failed environment shipment known to be spoiled</a:t>
            </a:r>
          </a:p>
        </p:txBody>
      </p:sp>
    </p:spTree>
    <p:extLst>
      <p:ext uri="{BB962C8B-B14F-4D97-AF65-F5344CB8AC3E}">
        <p14:creationId xmlns:p14="http://schemas.microsoft.com/office/powerpoint/2010/main" val="4289063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125189" y="4220779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1100610" y="252853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in port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2478111" y="252853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unconnected from ship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254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Destination Port - Docker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726370" y="1307958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51FBC06-5FC9-D046-BC5A-575BD12ADF1E}"/>
              </a:ext>
            </a:extLst>
          </p:cNvPr>
          <p:cNvCxnSpPr>
            <a:cxnSpLocks/>
          </p:cNvCxnSpPr>
          <p:nvPr/>
        </p:nvCxnSpPr>
        <p:spPr>
          <a:xfrm>
            <a:off x="9029737" y="1494375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D1CC6C4-0DD7-8F4B-AEF9-95B581664DD1}"/>
              </a:ext>
            </a:extLst>
          </p:cNvPr>
          <p:cNvSpPr/>
          <p:nvPr/>
        </p:nvSpPr>
        <p:spPr>
          <a:xfrm>
            <a:off x="5377436" y="2521936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left crane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855675" y="439497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load / unload request placed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62E4F57-A7B4-194C-BA07-F1CCD5F0E7E1}"/>
              </a:ext>
            </a:extLst>
          </p:cNvPr>
          <p:cNvSpPr/>
          <p:nvPr/>
        </p:nvSpPr>
        <p:spPr>
          <a:xfrm>
            <a:off x="3927773" y="25219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unloaded by crane to mule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0E782BE-B652-5D48-B455-6FB3E19D332B}"/>
              </a:ext>
            </a:extLst>
          </p:cNvPr>
          <p:cNvSpPr/>
          <p:nvPr/>
        </p:nvSpPr>
        <p:spPr>
          <a:xfrm>
            <a:off x="6572545" y="2521935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deposited container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B1234B-10CB-EF45-AFE0-8E671F0A7E5F}"/>
              </a:ext>
            </a:extLst>
          </p:cNvPr>
          <p:cNvSpPr/>
          <p:nvPr/>
        </p:nvSpPr>
        <p:spPr>
          <a:xfrm>
            <a:off x="7760584" y="2534734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connected and available to custom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06C7A1-0A4A-9F44-8071-E25821B9F1CB}"/>
              </a:ext>
            </a:extLst>
          </p:cNvPr>
          <p:cNvSpPr/>
          <p:nvPr/>
        </p:nvSpPr>
        <p:spPr>
          <a:xfrm>
            <a:off x="9205000" y="2078307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excise duty required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76482AE-14B0-CD4C-AC67-71E5CB7C70BE}"/>
              </a:ext>
            </a:extLst>
          </p:cNvPr>
          <p:cNvSpPr/>
          <p:nvPr/>
        </p:nvSpPr>
        <p:spPr>
          <a:xfrm>
            <a:off x="10509604" y="2078307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duty payment was made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7A67F3-30AF-1942-9D07-825EC450F7CC}"/>
              </a:ext>
            </a:extLst>
          </p:cNvPr>
          <p:cNvCxnSpPr>
            <a:cxnSpLocks/>
          </p:cNvCxnSpPr>
          <p:nvPr/>
        </p:nvCxnSpPr>
        <p:spPr>
          <a:xfrm>
            <a:off x="11719091" y="1494375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70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0" y="2882929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4293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 Land Transportation - Destination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1483921" y="1307958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822914" y="91888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/ container cleared import customs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06C7A1-0A4A-9F44-8071-E25821B9F1CB}"/>
              </a:ext>
            </a:extLst>
          </p:cNvPr>
          <p:cNvSpPr/>
          <p:nvPr/>
        </p:nvSpPr>
        <p:spPr>
          <a:xfrm>
            <a:off x="2498328" y="3567678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 to port area for land pickup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76482AE-14B0-CD4C-AC67-71E5CB7C70BE}"/>
              </a:ext>
            </a:extLst>
          </p:cNvPr>
          <p:cNvSpPr/>
          <p:nvPr/>
        </p:nvSpPr>
        <p:spPr>
          <a:xfrm>
            <a:off x="114909" y="1881035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duty payment was made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818D6B-2767-BF4A-B971-7A9D877EE271}"/>
              </a:ext>
            </a:extLst>
          </p:cNvPr>
          <p:cNvSpPr/>
          <p:nvPr/>
        </p:nvSpPr>
        <p:spPr>
          <a:xfrm>
            <a:off x="3745694" y="3524840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loaded on truck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BA52F8E-423E-E740-A301-F0E744F1703C}"/>
              </a:ext>
            </a:extLst>
          </p:cNvPr>
          <p:cNvSpPr/>
          <p:nvPr/>
        </p:nvSpPr>
        <p:spPr>
          <a:xfrm>
            <a:off x="4847268" y="4964350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in road transport to imported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6B088A-6060-A64F-A195-823F08865E2C}"/>
              </a:ext>
            </a:extLst>
          </p:cNvPr>
          <p:cNvSpPr/>
          <p:nvPr/>
        </p:nvSpPr>
        <p:spPr>
          <a:xfrm>
            <a:off x="6324888" y="4964349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Received by importer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9D2B62-AAC8-0D43-9185-D8413778A3FF}"/>
              </a:ext>
            </a:extLst>
          </p:cNvPr>
          <p:cNvSpPr/>
          <p:nvPr/>
        </p:nvSpPr>
        <p:spPr>
          <a:xfrm>
            <a:off x="7832589" y="4934509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opened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D27DFF-FF8C-454B-9DD0-AD9D392A2A9D}"/>
              </a:ext>
            </a:extLst>
          </p:cNvPr>
          <p:cNvSpPr/>
          <p:nvPr/>
        </p:nvSpPr>
        <p:spPr>
          <a:xfrm>
            <a:off x="9776381" y="4948174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Contract for delivery completed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3966EF3-12C3-064E-AA98-BC2A23ED5667}"/>
              </a:ext>
            </a:extLst>
          </p:cNvPr>
          <p:cNvSpPr/>
          <p:nvPr/>
        </p:nvSpPr>
        <p:spPr>
          <a:xfrm>
            <a:off x="2342046" y="1772456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did not arrive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FCF1EB3-7EBC-CD48-B5BD-73DDE4B8832E}"/>
              </a:ext>
            </a:extLst>
          </p:cNvPr>
          <p:cNvSpPr/>
          <p:nvPr/>
        </p:nvSpPr>
        <p:spPr>
          <a:xfrm>
            <a:off x="4470917" y="1790788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damaged by refrigeration break down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333012-F9D7-9749-82DF-B5B2F133411F}"/>
              </a:ext>
            </a:extLst>
          </p:cNvPr>
          <p:cNvSpPr txBox="1"/>
          <p:nvPr/>
        </p:nvSpPr>
        <p:spPr>
          <a:xfrm>
            <a:off x="92236" y="3238347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Port docker swim lane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F81480-F9B4-E74E-BA20-02A6BECE94AC}"/>
              </a:ext>
            </a:extLst>
          </p:cNvPr>
          <p:cNvCxnSpPr/>
          <p:nvPr/>
        </p:nvCxnSpPr>
        <p:spPr>
          <a:xfrm>
            <a:off x="0" y="479639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C53905D-D92E-A74D-A22E-DF896FFF919B}"/>
              </a:ext>
            </a:extLst>
          </p:cNvPr>
          <p:cNvSpPr txBox="1"/>
          <p:nvPr/>
        </p:nvSpPr>
        <p:spPr>
          <a:xfrm>
            <a:off x="9182729" y="2359238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10139CD-0FF2-C140-9B60-CE42D68D22C8}"/>
              </a:ext>
            </a:extLst>
          </p:cNvPr>
          <p:cNvSpPr txBox="1"/>
          <p:nvPr/>
        </p:nvSpPr>
        <p:spPr>
          <a:xfrm>
            <a:off x="1670020" y="5680144"/>
            <a:ext cx="3062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Land Transportation swim lane</a:t>
            </a:r>
          </a:p>
        </p:txBody>
      </p:sp>
    </p:spTree>
    <p:extLst>
      <p:ext uri="{BB962C8B-B14F-4D97-AF65-F5344CB8AC3E}">
        <p14:creationId xmlns:p14="http://schemas.microsoft.com/office/powerpoint/2010/main" val="404759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85" y="227103"/>
            <a:ext cx="11261658" cy="672861"/>
          </a:xfrm>
        </p:spPr>
        <p:txBody>
          <a:bodyPr>
            <a:normAutofit fontScale="90000"/>
          </a:bodyPr>
          <a:lstStyle/>
          <a:p>
            <a:r>
              <a:rPr lang="en-US" dirty="0"/>
              <a:t>Event Storming Definitions – Domain Event Discovery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34301EE2-C46C-7441-90B8-E42C4825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539" y="1274925"/>
            <a:ext cx="8595458" cy="5355971"/>
          </a:xfrm>
        </p:spPr>
        <p:txBody>
          <a:bodyPr>
            <a:normAutofit/>
          </a:bodyPr>
          <a:lstStyle/>
          <a:p>
            <a:r>
              <a:rPr lang="en-US" sz="2000" dirty="0"/>
              <a:t>This is a domain event</a:t>
            </a:r>
          </a:p>
          <a:p>
            <a:pPr lvl="1"/>
            <a:r>
              <a:rPr lang="en-US" sz="2000" dirty="0"/>
              <a:t>Orange sticky note</a:t>
            </a:r>
          </a:p>
          <a:p>
            <a:pPr lvl="1"/>
            <a:r>
              <a:rPr lang="en-US" sz="2000" dirty="0"/>
              <a:t>Verb past tense</a:t>
            </a:r>
          </a:p>
          <a:p>
            <a:pPr lvl="1"/>
            <a:r>
              <a:rPr lang="en-US" sz="2000" dirty="0"/>
              <a:t>relevant to the domain experts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comment or question</a:t>
            </a:r>
          </a:p>
          <a:p>
            <a:pPr lvl="1"/>
            <a:r>
              <a:rPr lang="en-US" sz="2000" dirty="0"/>
              <a:t>Red sticky Note</a:t>
            </a:r>
          </a:p>
          <a:p>
            <a:pPr lvl="1"/>
            <a:r>
              <a:rPr lang="en-US" sz="2000" dirty="0"/>
              <a:t>Indicated where more work is needed</a:t>
            </a:r>
          </a:p>
          <a:p>
            <a:pPr lvl="1"/>
            <a:r>
              <a:rPr lang="en-US" sz="2000" dirty="0"/>
              <a:t>Pain points and risk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definition</a:t>
            </a:r>
          </a:p>
          <a:p>
            <a:pPr lvl="1"/>
            <a:r>
              <a:rPr lang="en-US" sz="2000" dirty="0"/>
              <a:t>Written by a domain expert</a:t>
            </a:r>
          </a:p>
          <a:p>
            <a:pPr lvl="1"/>
            <a:r>
              <a:rPr lang="en-US" sz="2000" dirty="0"/>
              <a:t>As shaft as is reasonable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6B7FFC-E808-BC4E-8177-FDE18ACA2A79}"/>
              </a:ext>
            </a:extLst>
          </p:cNvPr>
          <p:cNvSpPr/>
          <p:nvPr/>
        </p:nvSpPr>
        <p:spPr>
          <a:xfrm>
            <a:off x="280485" y="1231736"/>
            <a:ext cx="1211339" cy="6728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Item added to cart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A5573EF-6E2C-D34C-8D5A-A98C952CA512}"/>
              </a:ext>
            </a:extLst>
          </p:cNvPr>
          <p:cNvSpPr/>
          <p:nvPr/>
        </p:nvSpPr>
        <p:spPr>
          <a:xfrm>
            <a:off x="559342" y="1995605"/>
            <a:ext cx="1211339" cy="6728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End of month processed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3717E2E-65EF-3846-A09D-2A9EFC71EA87}"/>
              </a:ext>
            </a:extLst>
          </p:cNvPr>
          <p:cNvSpPr/>
          <p:nvPr/>
        </p:nvSpPr>
        <p:spPr>
          <a:xfrm>
            <a:off x="232531" y="3211202"/>
            <a:ext cx="1211339" cy="848209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What is this?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AB7FEFD-7C27-344B-A024-A33BE5A143D1}"/>
              </a:ext>
            </a:extLst>
          </p:cNvPr>
          <p:cNvSpPr/>
          <p:nvPr/>
        </p:nvSpPr>
        <p:spPr>
          <a:xfrm>
            <a:off x="184577" y="4873235"/>
            <a:ext cx="1864961" cy="11825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Investment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: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The amount deposited in a reserve account</a:t>
            </a:r>
          </a:p>
        </p:txBody>
      </p:sp>
    </p:spTree>
    <p:extLst>
      <p:ext uri="{BB962C8B-B14F-4D97-AF65-F5344CB8AC3E}">
        <p14:creationId xmlns:p14="http://schemas.microsoft.com/office/powerpoint/2010/main" val="2030245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Command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Why did this happen? </a:t>
            </a:r>
          </a:p>
        </p:txBody>
      </p:sp>
    </p:spTree>
    <p:extLst>
      <p:ext uri="{BB962C8B-B14F-4D97-AF65-F5344CB8AC3E}">
        <p14:creationId xmlns:p14="http://schemas.microsoft.com/office/powerpoint/2010/main" val="1508714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1807433" y="245309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3413185" y="27604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1863884" y="276044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3413185" y="245309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018937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6688133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254082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9901913" y="242720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E7EB77-751A-3044-A336-31CD4F026B30}"/>
              </a:ext>
            </a:extLst>
          </p:cNvPr>
          <p:cNvSpPr/>
          <p:nvPr/>
        </p:nvSpPr>
        <p:spPr>
          <a:xfrm>
            <a:off x="2469553" y="454293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Appropriate Container type ordered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A1D31F4-B6D3-6543-8214-C84ED7399DF4}"/>
              </a:ext>
            </a:extLst>
          </p:cNvPr>
          <p:cNvSpPr/>
          <p:nvPr/>
        </p:nvSpPr>
        <p:spPr>
          <a:xfrm>
            <a:off x="306911" y="479596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0DB9C0-B4E3-1F46-81F8-35EDD07A832E}"/>
              </a:ext>
            </a:extLst>
          </p:cNvPr>
          <p:cNvSpPr/>
          <p:nvPr/>
        </p:nvSpPr>
        <p:spPr>
          <a:xfrm>
            <a:off x="5801934" y="379193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received, update future availability and reserve space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7479235" y="1126701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schedule and notify source transport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CE2870-1F4B-4A44-A675-F0AB249F042B}"/>
              </a:ext>
            </a:extLst>
          </p:cNvPr>
          <p:cNvSpPr/>
          <p:nvPr/>
        </p:nvSpPr>
        <p:spPr>
          <a:xfrm>
            <a:off x="1555153" y="466545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Empty Container Order RFQ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D74E2A-CD10-5D4F-AB3F-16CDD34136D1}"/>
              </a:ext>
            </a:extLst>
          </p:cNvPr>
          <p:cNvSpPr/>
          <p:nvPr/>
        </p:nvSpPr>
        <p:spPr>
          <a:xfrm>
            <a:off x="4650978" y="106248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adjust confirmation penalty clauses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1896964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3465857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859751" y="21917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D8A1EF-457F-D449-9A6B-147E97A71BF5}"/>
              </a:ext>
            </a:extLst>
          </p:cNvPr>
          <p:cNvSpPr/>
          <p:nvPr/>
        </p:nvSpPr>
        <p:spPr>
          <a:xfrm>
            <a:off x="9134315" y="3829346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transport is booked confirm to manufacturer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</p:spTree>
    <p:extLst>
      <p:ext uri="{BB962C8B-B14F-4D97-AF65-F5344CB8AC3E}">
        <p14:creationId xmlns:p14="http://schemas.microsoft.com/office/powerpoint/2010/main" val="20039525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2551821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7844676" y="1016306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5776934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6399156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Picked up by source land transport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3691296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confirmed closed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9056014" y="4157538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container arrives at port validate to booking schedule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2904737" y="1832993"/>
            <a:ext cx="171684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8190552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2098" y="89772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01877A-5C4C-E244-9638-2EF7CF74942B}"/>
              </a:ext>
            </a:extLst>
          </p:cNvPr>
          <p:cNvSpPr/>
          <p:nvPr/>
        </p:nvSpPr>
        <p:spPr>
          <a:xfrm>
            <a:off x="1997272" y="298714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A560735-A3A8-D145-9911-C1526E91E9C3}"/>
              </a:ext>
            </a:extLst>
          </p:cNvPr>
          <p:cNvSpPr/>
          <p:nvPr/>
        </p:nvSpPr>
        <p:spPr>
          <a:xfrm>
            <a:off x="8647752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CC79F7E-6D5A-0A4C-A262-A45611897C2A}"/>
              </a:ext>
            </a:extLst>
          </p:cNvPr>
          <p:cNvSpPr/>
          <p:nvPr/>
        </p:nvSpPr>
        <p:spPr>
          <a:xfrm>
            <a:off x="5772903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0AB6E5-659D-A64C-814C-DBC7C526C95C}"/>
              </a:ext>
            </a:extLst>
          </p:cNvPr>
          <p:cNvSpPr/>
          <p:nvPr/>
        </p:nvSpPr>
        <p:spPr>
          <a:xfrm>
            <a:off x="10265631" y="531698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customer clearance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C7D638-FE0F-4840-B7EA-99990BDC73C5}"/>
              </a:ext>
            </a:extLst>
          </p:cNvPr>
          <p:cNvSpPr/>
          <p:nvPr/>
        </p:nvSpPr>
        <p:spPr>
          <a:xfrm>
            <a:off x="3691296" y="440824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Manifest Updated</a:t>
            </a:r>
          </a:p>
        </p:txBody>
      </p:sp>
    </p:spTree>
    <p:extLst>
      <p:ext uri="{BB962C8B-B14F-4D97-AF65-F5344CB8AC3E}">
        <p14:creationId xmlns:p14="http://schemas.microsoft.com/office/powerpoint/2010/main" val="2628854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1807433" y="245309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3413185" y="27604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1863884" y="276044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3413185" y="245309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018937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6688133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254082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9901913" y="242720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E7EB77-751A-3044-A336-31CD4F026B30}"/>
              </a:ext>
            </a:extLst>
          </p:cNvPr>
          <p:cNvSpPr/>
          <p:nvPr/>
        </p:nvSpPr>
        <p:spPr>
          <a:xfrm>
            <a:off x="2469553" y="454293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Appropriate Container type ordered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A1D31F4-B6D3-6543-8214-C84ED7399DF4}"/>
              </a:ext>
            </a:extLst>
          </p:cNvPr>
          <p:cNvSpPr/>
          <p:nvPr/>
        </p:nvSpPr>
        <p:spPr>
          <a:xfrm>
            <a:off x="306911" y="479596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0DB9C0-B4E3-1F46-81F8-35EDD07A832E}"/>
              </a:ext>
            </a:extLst>
          </p:cNvPr>
          <p:cNvSpPr/>
          <p:nvPr/>
        </p:nvSpPr>
        <p:spPr>
          <a:xfrm>
            <a:off x="5801934" y="379193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received, update future availability and reserve space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7479235" y="1126701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schedule and notify source transport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CE2870-1F4B-4A44-A675-F0AB249F042B}"/>
              </a:ext>
            </a:extLst>
          </p:cNvPr>
          <p:cNvSpPr/>
          <p:nvPr/>
        </p:nvSpPr>
        <p:spPr>
          <a:xfrm>
            <a:off x="1555153" y="466545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Empty Container Order RFQ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D74E2A-CD10-5D4F-AB3F-16CDD34136D1}"/>
              </a:ext>
            </a:extLst>
          </p:cNvPr>
          <p:cNvSpPr/>
          <p:nvPr/>
        </p:nvSpPr>
        <p:spPr>
          <a:xfrm>
            <a:off x="4650978" y="106248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adjust confirmation penalty clauses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1896964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3465857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859751" y="21917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D8A1EF-457F-D449-9A6B-147E97A71BF5}"/>
              </a:ext>
            </a:extLst>
          </p:cNvPr>
          <p:cNvSpPr/>
          <p:nvPr/>
        </p:nvSpPr>
        <p:spPr>
          <a:xfrm>
            <a:off x="9134315" y="3829346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transport is booked confirm to manufacturer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F41BAF2-8B57-1649-AE39-9E05340C191B}"/>
              </a:ext>
            </a:extLst>
          </p:cNvPr>
          <p:cNvCxnSpPr/>
          <p:nvPr/>
        </p:nvCxnSpPr>
        <p:spPr>
          <a:xfrm flipV="1">
            <a:off x="8690574" y="1126701"/>
            <a:ext cx="591449" cy="401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EB9115-27DC-E14B-9E2C-EEACB12CFA7D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9817339" y="1196835"/>
            <a:ext cx="690244" cy="1230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C7147727-E9B9-8141-B5C9-CCB050B22127}"/>
              </a:ext>
            </a:extLst>
          </p:cNvPr>
          <p:cNvCxnSpPr>
            <a:stCxn id="9" idx="3"/>
          </p:cNvCxnSpPr>
          <p:nvPr/>
        </p:nvCxnSpPr>
        <p:spPr>
          <a:xfrm flipV="1">
            <a:off x="4624524" y="2221925"/>
            <a:ext cx="394413" cy="81088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B3130DD5-80FE-224B-B06F-25333A9E4164}"/>
              </a:ext>
            </a:extLst>
          </p:cNvPr>
          <p:cNvCxnSpPr>
            <a:cxnSpLocks/>
            <a:stCxn id="21" idx="3"/>
            <a:endCxn id="10" idx="0"/>
          </p:cNvCxnSpPr>
          <p:nvPr/>
        </p:nvCxnSpPr>
        <p:spPr>
          <a:xfrm flipH="1">
            <a:off x="5624607" y="1642204"/>
            <a:ext cx="237710" cy="785004"/>
          </a:xfrm>
          <a:prstGeom prst="curvedConnector4">
            <a:avLst>
              <a:gd name="adj1" fmla="val -96168"/>
              <a:gd name="adj2" fmla="val 869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3CCD805E-E465-B44E-B66E-5976773A2F69}"/>
              </a:ext>
            </a:extLst>
          </p:cNvPr>
          <p:cNvCxnSpPr>
            <a:cxnSpLocks/>
            <a:endCxn id="18" idx="0"/>
          </p:cNvCxnSpPr>
          <p:nvPr/>
        </p:nvCxnSpPr>
        <p:spPr>
          <a:xfrm flipV="1">
            <a:off x="4291658" y="1126701"/>
            <a:ext cx="3793247" cy="6876"/>
          </a:xfrm>
          <a:prstGeom prst="curvedConnector4">
            <a:avLst>
              <a:gd name="adj1" fmla="val 39742"/>
              <a:gd name="adj2" fmla="val 99483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933551CA-3495-A245-866D-68613ABCB021}"/>
              </a:ext>
            </a:extLst>
          </p:cNvPr>
          <p:cNvCxnSpPr>
            <a:cxnSpLocks/>
            <a:endCxn id="13" idx="0"/>
          </p:cNvCxnSpPr>
          <p:nvPr/>
        </p:nvCxnSpPr>
        <p:spPr>
          <a:xfrm rot="16200000" flipH="1">
            <a:off x="8308739" y="1876195"/>
            <a:ext cx="898582" cy="20344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0D71AC57-4FA9-534F-BBF9-20935545DF01}"/>
              </a:ext>
            </a:extLst>
          </p:cNvPr>
          <p:cNvCxnSpPr>
            <a:cxnSpLocks/>
            <a:stCxn id="23" idx="1"/>
          </p:cNvCxnSpPr>
          <p:nvPr/>
        </p:nvCxnSpPr>
        <p:spPr>
          <a:xfrm rot="10800000" flipH="1" flipV="1">
            <a:off x="3465857" y="1528626"/>
            <a:ext cx="433928" cy="924464"/>
          </a:xfrm>
          <a:prstGeom prst="curvedConnector4">
            <a:avLst>
              <a:gd name="adj1" fmla="val -52682"/>
              <a:gd name="adj2" fmla="val 747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0B598F84-E0B1-EB4D-99DE-6348E8367275}"/>
              </a:ext>
            </a:extLst>
          </p:cNvPr>
          <p:cNvCxnSpPr>
            <a:cxnSpLocks/>
            <a:stCxn id="22" idx="2"/>
            <a:endCxn id="6" idx="0"/>
          </p:cNvCxnSpPr>
          <p:nvPr/>
        </p:nvCxnSpPr>
        <p:spPr>
          <a:xfrm rot="16200000" flipH="1">
            <a:off x="2150001" y="2189988"/>
            <a:ext cx="467264" cy="5893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FA026203-F64C-6D41-BBE8-20968AD8D4DB}"/>
              </a:ext>
            </a:extLst>
          </p:cNvPr>
          <p:cNvCxnSpPr>
            <a:cxnSpLocks/>
            <a:stCxn id="19" idx="2"/>
            <a:endCxn id="4" idx="0"/>
          </p:cNvCxnSpPr>
          <p:nvPr/>
        </p:nvCxnSpPr>
        <p:spPr>
          <a:xfrm rot="5400000">
            <a:off x="630704" y="2171712"/>
            <a:ext cx="548903" cy="1485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34945166-4647-9247-82F3-AD6F12146D93}"/>
              </a:ext>
            </a:extLst>
          </p:cNvPr>
          <p:cNvCxnSpPr>
            <a:cxnSpLocks/>
            <a:stCxn id="10" idx="2"/>
            <a:endCxn id="17" idx="1"/>
          </p:cNvCxnSpPr>
          <p:nvPr/>
        </p:nvCxnSpPr>
        <p:spPr>
          <a:xfrm rot="16200000" flipH="1">
            <a:off x="5320768" y="3890489"/>
            <a:ext cx="785005" cy="17732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30CB79E7-8B5A-9041-A071-66FCB639DECC}"/>
              </a:ext>
            </a:extLst>
          </p:cNvPr>
          <p:cNvCxnSpPr>
            <a:cxnSpLocks/>
            <a:stCxn id="17" idx="3"/>
            <a:endCxn id="12" idx="2"/>
          </p:cNvCxnSpPr>
          <p:nvPr/>
        </p:nvCxnSpPr>
        <p:spPr>
          <a:xfrm flipV="1">
            <a:off x="7013273" y="3586651"/>
            <a:ext cx="280530" cy="78500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42A9A7E-A406-CE48-A624-5E326ACC0C71}"/>
              </a:ext>
            </a:extLst>
          </p:cNvPr>
          <p:cNvSpPr txBox="1"/>
          <p:nvPr/>
        </p:nvSpPr>
        <p:spPr>
          <a:xfrm>
            <a:off x="5018937" y="5831457"/>
            <a:ext cx="173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Processing CQRS</a:t>
            </a:r>
          </a:p>
        </p:txBody>
      </p:sp>
    </p:spTree>
    <p:extLst>
      <p:ext uri="{BB962C8B-B14F-4D97-AF65-F5344CB8AC3E}">
        <p14:creationId xmlns:p14="http://schemas.microsoft.com/office/powerpoint/2010/main" val="37116418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F229107-DCC2-BF48-9FD5-870AB33D5923}"/>
              </a:ext>
            </a:extLst>
          </p:cNvPr>
          <p:cNvSpPr txBox="1"/>
          <p:nvPr/>
        </p:nvSpPr>
        <p:spPr>
          <a:xfrm>
            <a:off x="4840942" y="228600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 Commands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15204A5-F0D9-254D-ABD5-80FC5D108804}"/>
              </a:ext>
            </a:extLst>
          </p:cNvPr>
          <p:cNvSpPr/>
          <p:nvPr/>
        </p:nvSpPr>
        <p:spPr>
          <a:xfrm>
            <a:off x="247088" y="1112201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CD0CC2-84A6-6947-AF62-E8AE28E576E1}"/>
              </a:ext>
            </a:extLst>
          </p:cNvPr>
          <p:cNvSpPr/>
          <p:nvPr/>
        </p:nvSpPr>
        <p:spPr>
          <a:xfrm>
            <a:off x="247088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Notify Entering National Sea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67EF43-6855-F24A-B381-16E88A2530E6}"/>
              </a:ext>
            </a:extLst>
          </p:cNvPr>
          <p:cNvSpPr/>
          <p:nvPr/>
        </p:nvSpPr>
        <p:spPr>
          <a:xfrm>
            <a:off x="3702984" y="4137938"/>
            <a:ext cx="1460688" cy="62207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requested dock load / unload slot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FFDF56-5423-8B45-B3AA-7C7183B8D187}"/>
              </a:ext>
            </a:extLst>
          </p:cNvPr>
          <p:cNvSpPr/>
          <p:nvPr/>
        </p:nvSpPr>
        <p:spPr>
          <a:xfrm>
            <a:off x="228141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notified of ship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055557-5625-344D-8480-4CF00768A91D}"/>
              </a:ext>
            </a:extLst>
          </p:cNvPr>
          <p:cNvSpPr/>
          <p:nvPr/>
        </p:nvSpPr>
        <p:spPr>
          <a:xfrm>
            <a:off x="1941418" y="3136363"/>
            <a:ext cx="1460688" cy="691056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entrance clearance issues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EE426F-2E05-0544-92D5-C47ADEB204EA}"/>
              </a:ext>
            </a:extLst>
          </p:cNvPr>
          <p:cNvSpPr/>
          <p:nvPr/>
        </p:nvSpPr>
        <p:spPr>
          <a:xfrm>
            <a:off x="3702984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entered country boundary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0EC8D6-1814-D044-ABF4-B9053D87F321}"/>
              </a:ext>
            </a:extLst>
          </p:cNvPr>
          <p:cNvSpPr/>
          <p:nvPr/>
        </p:nvSpPr>
        <p:spPr>
          <a:xfrm>
            <a:off x="3707187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Notify Arrival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E17464D-0163-E34D-BBCA-90B90D95864A}"/>
              </a:ext>
            </a:extLst>
          </p:cNvPr>
          <p:cNvSpPr/>
          <p:nvPr/>
        </p:nvSpPr>
        <p:spPr>
          <a:xfrm>
            <a:off x="3702984" y="1112201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F75DE5E-0F70-D346-9712-AF35AEE24541}"/>
              </a:ext>
            </a:extLst>
          </p:cNvPr>
          <p:cNvSpPr/>
          <p:nvPr/>
        </p:nvSpPr>
        <p:spPr>
          <a:xfrm>
            <a:off x="1941418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61578E-F5EC-7141-8C1F-286F6F052EEF}"/>
              </a:ext>
            </a:extLst>
          </p:cNvPr>
          <p:cNvSpPr/>
          <p:nvPr/>
        </p:nvSpPr>
        <p:spPr>
          <a:xfrm>
            <a:off x="1986800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Notify Ship Clearance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FED89B-9C78-FD4B-8A61-CEF722754234}"/>
              </a:ext>
            </a:extLst>
          </p:cNvPr>
          <p:cNvSpPr/>
          <p:nvPr/>
        </p:nvSpPr>
        <p:spPr>
          <a:xfrm>
            <a:off x="5527023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Enter Port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8DD988E-AC8E-DC46-A7DA-F78E3C0124CA}"/>
              </a:ext>
            </a:extLst>
          </p:cNvPr>
          <p:cNvSpPr/>
          <p:nvPr/>
        </p:nvSpPr>
        <p:spPr>
          <a:xfrm>
            <a:off x="5527023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270C70-2353-4641-BABC-38EBF751355B}"/>
              </a:ext>
            </a:extLst>
          </p:cNvPr>
          <p:cNvSpPr/>
          <p:nvPr/>
        </p:nvSpPr>
        <p:spPr>
          <a:xfrm>
            <a:off x="5509372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arrived at source port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0DE729-C311-B84F-8B39-61AB0E14EAC4}"/>
              </a:ext>
            </a:extLst>
          </p:cNvPr>
          <p:cNvSpPr/>
          <p:nvPr/>
        </p:nvSpPr>
        <p:spPr>
          <a:xfrm>
            <a:off x="5509372" y="4138326"/>
            <a:ext cx="1460688" cy="62207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Docking clearance Granted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C2646C3-A808-7646-B3E5-965C23D037DD}"/>
              </a:ext>
            </a:extLst>
          </p:cNvPr>
          <p:cNvSpPr/>
          <p:nvPr/>
        </p:nvSpPr>
        <p:spPr>
          <a:xfrm>
            <a:off x="5509372" y="5084472"/>
            <a:ext cx="1460688" cy="56831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Docked at Source Port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EE06B36-136A-564B-9A30-44404952AFE3}"/>
              </a:ext>
            </a:extLst>
          </p:cNvPr>
          <p:cNvSpPr/>
          <p:nvPr/>
        </p:nvSpPr>
        <p:spPr>
          <a:xfrm>
            <a:off x="7481886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Boat has left the dock as scheduled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E781409-BA3D-5945-B3C7-B996DA060962}"/>
              </a:ext>
            </a:extLst>
          </p:cNvPr>
          <p:cNvSpPr/>
          <p:nvPr/>
        </p:nvSpPr>
        <p:spPr>
          <a:xfrm>
            <a:off x="7481886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Leave Port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03402B8-679F-FF4E-8FCA-E0D2E64E6A00}"/>
              </a:ext>
            </a:extLst>
          </p:cNvPr>
          <p:cNvSpPr/>
          <p:nvPr/>
        </p:nvSpPr>
        <p:spPr>
          <a:xfrm>
            <a:off x="7481886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45801F7-17E3-E74A-84D1-5D25CA1E65AD}"/>
              </a:ext>
            </a:extLst>
          </p:cNvPr>
          <p:cNvSpPr/>
          <p:nvPr/>
        </p:nvSpPr>
        <p:spPr>
          <a:xfrm>
            <a:off x="9177336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Cruising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BF6D850-1BD6-BC4C-85C9-DF3726FE33BB}"/>
              </a:ext>
            </a:extLst>
          </p:cNvPr>
          <p:cNvSpPr/>
          <p:nvPr/>
        </p:nvSpPr>
        <p:spPr>
          <a:xfrm>
            <a:off x="9177336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AB6783-0BE7-6D4C-8FB9-37D18B327D59}"/>
              </a:ext>
            </a:extLst>
          </p:cNvPr>
          <p:cNvSpPr/>
          <p:nvPr/>
        </p:nvSpPr>
        <p:spPr>
          <a:xfrm>
            <a:off x="9210672" y="313636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positions was reported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0F71D9E-A5EB-8940-A09D-48A7C22D979F}"/>
              </a:ext>
            </a:extLst>
          </p:cNvPr>
          <p:cNvSpPr/>
          <p:nvPr/>
        </p:nvSpPr>
        <p:spPr>
          <a:xfrm>
            <a:off x="9210672" y="433413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system altered ship route</a:t>
            </a:r>
          </a:p>
        </p:txBody>
      </p:sp>
    </p:spTree>
    <p:extLst>
      <p:ext uri="{BB962C8B-B14F-4D97-AF65-F5344CB8AC3E}">
        <p14:creationId xmlns:p14="http://schemas.microsoft.com/office/powerpoint/2010/main" val="36526457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1246252" y="215186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sends status (timer)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4208612" y="208933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sends status out of bounds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1858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Processing Insight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ADCD13-705B-6E44-95EF-6606238E342C}"/>
              </a:ext>
            </a:extLst>
          </p:cNvPr>
          <p:cNvSpPr/>
          <p:nvPr/>
        </p:nvSpPr>
        <p:spPr>
          <a:xfrm>
            <a:off x="1246251" y="380567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positions was reported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88D327-9BCE-4641-9A82-FF994D1E8F89}"/>
              </a:ext>
            </a:extLst>
          </p:cNvPr>
          <p:cNvSpPr/>
          <p:nvPr/>
        </p:nvSpPr>
        <p:spPr>
          <a:xfrm>
            <a:off x="1246251" y="545569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system altered ship route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FE49944-597F-CD48-AE7E-79AD83D648BC}"/>
              </a:ext>
            </a:extLst>
          </p:cNvPr>
          <p:cNvSpPr/>
          <p:nvPr/>
        </p:nvSpPr>
        <p:spPr>
          <a:xfrm>
            <a:off x="245349" y="95207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Boat has left the dock as scheduled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6B31444-799F-0243-96CB-20B2D82EB5ED}"/>
              </a:ext>
            </a:extLst>
          </p:cNvPr>
          <p:cNvSpPr/>
          <p:nvPr/>
        </p:nvSpPr>
        <p:spPr>
          <a:xfrm>
            <a:off x="6923363" y="69760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Container State Change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990FE78-1B5C-B741-962A-244A98F66D92}"/>
              </a:ext>
            </a:extLst>
          </p:cNvPr>
          <p:cNvSpPr/>
          <p:nvPr/>
        </p:nvSpPr>
        <p:spPr>
          <a:xfrm>
            <a:off x="2937774" y="332069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measurement is outside a bound for a period of time</a:t>
            </a:r>
          </a:p>
        </p:txBody>
      </p:sp>
      <p:sp>
        <p:nvSpPr>
          <p:cNvPr id="8" name="Manual Operation 7">
            <a:extLst>
              <a:ext uri="{FF2B5EF4-FFF2-40B4-BE49-F238E27FC236}">
                <a16:creationId xmlns:a16="http://schemas.microsoft.com/office/drawing/2014/main" id="{F948BFF8-A432-5B41-8D8A-A58C6C5063F2}"/>
              </a:ext>
            </a:extLst>
          </p:cNvPr>
          <p:cNvSpPr/>
          <p:nvPr/>
        </p:nvSpPr>
        <p:spPr>
          <a:xfrm rot="16200000">
            <a:off x="1980014" y="3058502"/>
            <a:ext cx="1526268" cy="541952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Manual Operation 40">
            <a:extLst>
              <a:ext uri="{FF2B5EF4-FFF2-40B4-BE49-F238E27FC236}">
                <a16:creationId xmlns:a16="http://schemas.microsoft.com/office/drawing/2014/main" id="{358F9F96-B5E2-7D41-BB27-71EC390BD0B3}"/>
              </a:ext>
            </a:extLst>
          </p:cNvPr>
          <p:cNvSpPr/>
          <p:nvPr/>
        </p:nvSpPr>
        <p:spPr>
          <a:xfrm rot="16200000">
            <a:off x="1951644" y="5651954"/>
            <a:ext cx="1526268" cy="507934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anual Operation 41">
            <a:extLst>
              <a:ext uri="{FF2B5EF4-FFF2-40B4-BE49-F238E27FC236}">
                <a16:creationId xmlns:a16="http://schemas.microsoft.com/office/drawing/2014/main" id="{8BBB1AC3-4DAA-7B4D-966B-A926E362F460}"/>
              </a:ext>
            </a:extLst>
          </p:cNvPr>
          <p:cNvSpPr/>
          <p:nvPr/>
        </p:nvSpPr>
        <p:spPr>
          <a:xfrm rot="16200000">
            <a:off x="4171692" y="3643753"/>
            <a:ext cx="2909694" cy="498988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2060CBB-D63B-CC42-9866-FE835616E64F}"/>
              </a:ext>
            </a:extLst>
          </p:cNvPr>
          <p:cNvSpPr/>
          <p:nvPr/>
        </p:nvSpPr>
        <p:spPr>
          <a:xfrm>
            <a:off x="3066047" y="5698557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weather pattern is hurricane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FB2B963-71D6-364A-9A5E-7A9A6F6396BA}"/>
              </a:ext>
            </a:extLst>
          </p:cNvPr>
          <p:cNvSpPr/>
          <p:nvPr/>
        </p:nvSpPr>
        <p:spPr>
          <a:xfrm>
            <a:off x="4240059" y="468511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event reported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4A69F3C-5FA0-2F4A-B8EF-D91088FAAE2A}"/>
              </a:ext>
            </a:extLst>
          </p:cNvPr>
          <p:cNvSpPr/>
          <p:nvPr/>
        </p:nvSpPr>
        <p:spPr>
          <a:xfrm>
            <a:off x="5948545" y="4616717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severe weather intersects current route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F90265C-B003-FF4B-BC08-3AABA1F301CB}"/>
              </a:ext>
            </a:extLst>
          </p:cNvPr>
          <p:cNvSpPr/>
          <p:nvPr/>
        </p:nvSpPr>
        <p:spPr>
          <a:xfrm>
            <a:off x="7240317" y="359178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Modify ship itinerary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8EE12F0-1001-7C4B-A91D-6CC25F553A25}"/>
              </a:ext>
            </a:extLst>
          </p:cNvPr>
          <p:cNvSpPr/>
          <p:nvPr/>
        </p:nvSpPr>
        <p:spPr>
          <a:xfrm>
            <a:off x="5908358" y="214272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current stats and planned route indicate the need for change in state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B013138-A5DD-B649-ACB1-354CF24AE352}"/>
              </a:ext>
            </a:extLst>
          </p:cNvPr>
          <p:cNvSpPr/>
          <p:nvPr/>
        </p:nvSpPr>
        <p:spPr>
          <a:xfrm>
            <a:off x="7915725" y="127371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correction made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770A621-6D52-9A4D-ABA5-EC73786EFDAB}"/>
              </a:ext>
            </a:extLst>
          </p:cNvPr>
          <p:cNvSpPr/>
          <p:nvPr/>
        </p:nvSpPr>
        <p:spPr>
          <a:xfrm>
            <a:off x="8227229" y="441169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itinerary modified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7676F41-8AC6-A445-9B1D-F306EB96BCA1}"/>
              </a:ext>
            </a:extLst>
          </p:cNvPr>
          <p:cNvGrpSpPr/>
          <p:nvPr/>
        </p:nvGrpSpPr>
        <p:grpSpPr>
          <a:xfrm>
            <a:off x="2160794" y="6116172"/>
            <a:ext cx="275889" cy="258705"/>
            <a:chOff x="5482773" y="6356152"/>
            <a:chExt cx="275889" cy="25870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04E5C3A-388C-074B-ACC8-9351F8388729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ight Triangle 3">
              <a:extLst>
                <a:ext uri="{FF2B5EF4-FFF2-40B4-BE49-F238E27FC236}">
                  <a16:creationId xmlns:a16="http://schemas.microsoft.com/office/drawing/2014/main" id="{A84D851C-AA35-5F42-83A4-992C4CBE126C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2070C-67DB-5E4E-877C-93ECBC8D9B32}"/>
              </a:ext>
            </a:extLst>
          </p:cNvPr>
          <p:cNvGrpSpPr/>
          <p:nvPr/>
        </p:nvGrpSpPr>
        <p:grpSpPr>
          <a:xfrm>
            <a:off x="2181701" y="4433711"/>
            <a:ext cx="275889" cy="258705"/>
            <a:chOff x="5482773" y="6356152"/>
            <a:chExt cx="275889" cy="258705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438B940-95EC-F147-970A-B7C3B1BC8DAB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ight Triangle 25">
              <a:extLst>
                <a:ext uri="{FF2B5EF4-FFF2-40B4-BE49-F238E27FC236}">
                  <a16:creationId xmlns:a16="http://schemas.microsoft.com/office/drawing/2014/main" id="{4AD40F6A-0CF2-CD42-B439-99687D2FCBAE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3847974-4FE4-B041-9CDF-93656C3FC35B}"/>
              </a:ext>
            </a:extLst>
          </p:cNvPr>
          <p:cNvGrpSpPr/>
          <p:nvPr/>
        </p:nvGrpSpPr>
        <p:grpSpPr>
          <a:xfrm>
            <a:off x="2146338" y="2786879"/>
            <a:ext cx="275889" cy="258705"/>
            <a:chOff x="5482773" y="6356152"/>
            <a:chExt cx="275889" cy="258705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140C5D2-F4DC-9B45-AE43-AEA12325FBDD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ight Triangle 28">
              <a:extLst>
                <a:ext uri="{FF2B5EF4-FFF2-40B4-BE49-F238E27FC236}">
                  <a16:creationId xmlns:a16="http://schemas.microsoft.com/office/drawing/2014/main" id="{D54563A8-DAEF-B14E-907E-5BA8B781B6E2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4EE4CCE-696A-7542-B96B-880FF2D3EA85}"/>
              </a:ext>
            </a:extLst>
          </p:cNvPr>
          <p:cNvGrpSpPr/>
          <p:nvPr/>
        </p:nvGrpSpPr>
        <p:grpSpPr>
          <a:xfrm>
            <a:off x="5123042" y="2731093"/>
            <a:ext cx="275889" cy="258705"/>
            <a:chOff x="5482773" y="6356152"/>
            <a:chExt cx="275889" cy="258705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DF40436-A22C-9346-A499-69D99CD05BDA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ight Triangle 36">
              <a:extLst>
                <a:ext uri="{FF2B5EF4-FFF2-40B4-BE49-F238E27FC236}">
                  <a16:creationId xmlns:a16="http://schemas.microsoft.com/office/drawing/2014/main" id="{D4BD364A-679C-734F-B943-CB4E8607E22B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26FBD41-526B-3043-98C3-233BACFB8FE0}"/>
              </a:ext>
            </a:extLst>
          </p:cNvPr>
          <p:cNvGrpSpPr/>
          <p:nvPr/>
        </p:nvGrpSpPr>
        <p:grpSpPr>
          <a:xfrm>
            <a:off x="2555435" y="3144811"/>
            <a:ext cx="355600" cy="369332"/>
            <a:chOff x="10718800" y="3591786"/>
            <a:chExt cx="914400" cy="9144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D6D6790-0A37-B040-9940-14611C9A90A8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ross 6">
              <a:extLst>
                <a:ext uri="{FF2B5EF4-FFF2-40B4-BE49-F238E27FC236}">
                  <a16:creationId xmlns:a16="http://schemas.microsoft.com/office/drawing/2014/main" id="{099E61A2-ADD3-C74B-8354-7B8D106774E2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C477D28-732A-3147-BFFB-BFACCF5A3D68}"/>
              </a:ext>
            </a:extLst>
          </p:cNvPr>
          <p:cNvGrpSpPr/>
          <p:nvPr/>
        </p:nvGrpSpPr>
        <p:grpSpPr>
          <a:xfrm>
            <a:off x="2539145" y="5721254"/>
            <a:ext cx="355600" cy="369332"/>
            <a:chOff x="10718800" y="3591786"/>
            <a:chExt cx="914400" cy="914400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C63A130-98A3-484F-8C2B-ED5346EAEB9E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Cross 49">
              <a:extLst>
                <a:ext uri="{FF2B5EF4-FFF2-40B4-BE49-F238E27FC236}">
                  <a16:creationId xmlns:a16="http://schemas.microsoft.com/office/drawing/2014/main" id="{3895BA00-1513-C747-AF64-41E525D7085D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CE92B8-18A1-CB49-AFFD-C9D2E1267F07}"/>
              </a:ext>
            </a:extLst>
          </p:cNvPr>
          <p:cNvGrpSpPr/>
          <p:nvPr/>
        </p:nvGrpSpPr>
        <p:grpSpPr>
          <a:xfrm>
            <a:off x="5432037" y="3683537"/>
            <a:ext cx="355600" cy="369332"/>
            <a:chOff x="10718800" y="3591786"/>
            <a:chExt cx="914400" cy="9144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B48E261-C88E-4140-9D66-D626A3D230FF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Cross 52">
              <a:extLst>
                <a:ext uri="{FF2B5EF4-FFF2-40B4-BE49-F238E27FC236}">
                  <a16:creationId xmlns:a16="http://schemas.microsoft.com/office/drawing/2014/main" id="{167F3691-7826-8B40-BEFD-834BB74BC5A0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62762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Aggregate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4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5104411" y="1015994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5104411" y="284927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306911" y="280839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80EE7C-170C-8949-BE2D-A4E8517ED74F}"/>
              </a:ext>
            </a:extLst>
          </p:cNvPr>
          <p:cNvSpPr/>
          <p:nvPr/>
        </p:nvSpPr>
        <p:spPr>
          <a:xfrm>
            <a:off x="2018580" y="1934878"/>
            <a:ext cx="1500997" cy="1494122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Transport Quote</a:t>
            </a:r>
          </a:p>
        </p:txBody>
      </p:sp>
    </p:spTree>
    <p:extLst>
      <p:ext uri="{BB962C8B-B14F-4D97-AF65-F5344CB8AC3E}">
        <p14:creationId xmlns:p14="http://schemas.microsoft.com/office/powerpoint/2010/main" val="23159199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80EE7C-170C-8949-BE2D-A4E8517ED74F}"/>
              </a:ext>
            </a:extLst>
          </p:cNvPr>
          <p:cNvSpPr/>
          <p:nvPr/>
        </p:nvSpPr>
        <p:spPr>
          <a:xfrm>
            <a:off x="2156603" y="1495229"/>
            <a:ext cx="1500997" cy="3189213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Shipment Order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510F25-C47F-1849-9C5E-0774778E3651}"/>
              </a:ext>
            </a:extLst>
          </p:cNvPr>
          <p:cNvSpPr/>
          <p:nvPr/>
        </p:nvSpPr>
        <p:spPr>
          <a:xfrm>
            <a:off x="433746" y="217543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0E58EE-97AB-0C41-AEF7-E71494161EA1}"/>
              </a:ext>
            </a:extLst>
          </p:cNvPr>
          <p:cNvSpPr/>
          <p:nvPr/>
        </p:nvSpPr>
        <p:spPr>
          <a:xfrm>
            <a:off x="4103295" y="342054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ABE151-9E55-294F-805A-564E6C81B60A}"/>
              </a:ext>
            </a:extLst>
          </p:cNvPr>
          <p:cNvSpPr/>
          <p:nvPr/>
        </p:nvSpPr>
        <p:spPr>
          <a:xfrm>
            <a:off x="4103295" y="2255612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0A2F97-A176-2A43-80B5-BBBE751DB44C}"/>
              </a:ext>
            </a:extLst>
          </p:cNvPr>
          <p:cNvSpPr/>
          <p:nvPr/>
        </p:nvSpPr>
        <p:spPr>
          <a:xfrm>
            <a:off x="4103295" y="3212391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26DF54-A895-F047-B629-1100882F9202}"/>
              </a:ext>
            </a:extLst>
          </p:cNvPr>
          <p:cNvSpPr/>
          <p:nvPr/>
        </p:nvSpPr>
        <p:spPr>
          <a:xfrm>
            <a:off x="4103295" y="4169170"/>
            <a:ext cx="1826857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2837C3-3159-3A40-BE99-98667494DDC2}"/>
              </a:ext>
            </a:extLst>
          </p:cNvPr>
          <p:cNvSpPr/>
          <p:nvPr/>
        </p:nvSpPr>
        <p:spPr>
          <a:xfrm>
            <a:off x="4103295" y="5125949"/>
            <a:ext cx="1826857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A65542-B2EC-9C4B-97EA-68B2B75C9043}"/>
              </a:ext>
            </a:extLst>
          </p:cNvPr>
          <p:cNvSpPr/>
          <p:nvPr/>
        </p:nvSpPr>
        <p:spPr>
          <a:xfrm>
            <a:off x="4103295" y="1298833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Appropriate Container type ordered</a:t>
            </a:r>
          </a:p>
        </p:txBody>
      </p:sp>
    </p:spTree>
    <p:extLst>
      <p:ext uri="{BB962C8B-B14F-4D97-AF65-F5344CB8AC3E}">
        <p14:creationId xmlns:p14="http://schemas.microsoft.com/office/powerpoint/2010/main" val="11451024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8F723D-85C6-0749-8DB5-7CF1AB4A865B}"/>
              </a:ext>
            </a:extLst>
          </p:cNvPr>
          <p:cNvSpPr/>
          <p:nvPr/>
        </p:nvSpPr>
        <p:spPr>
          <a:xfrm>
            <a:off x="2156603" y="1495229"/>
            <a:ext cx="1500997" cy="3189213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Container Land Transportation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BEC683-DECB-3441-B7B6-796FCAE166E7}"/>
              </a:ext>
            </a:extLst>
          </p:cNvPr>
          <p:cNvSpPr/>
          <p:nvPr/>
        </p:nvSpPr>
        <p:spPr>
          <a:xfrm>
            <a:off x="433746" y="217543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E83BCD-CC54-3442-A95D-5B463E7BD0D5}"/>
              </a:ext>
            </a:extLst>
          </p:cNvPr>
          <p:cNvSpPr/>
          <p:nvPr/>
        </p:nvSpPr>
        <p:spPr>
          <a:xfrm>
            <a:off x="433746" y="331096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843C8A-88A4-5A4E-9B7C-6181B5C88D16}"/>
              </a:ext>
            </a:extLst>
          </p:cNvPr>
          <p:cNvSpPr/>
          <p:nvPr/>
        </p:nvSpPr>
        <p:spPr>
          <a:xfrm>
            <a:off x="4148801" y="2510114"/>
            <a:ext cx="1835139" cy="69674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Picked up by source land transport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2545DE-4094-D442-968D-3FE01F91936B}"/>
              </a:ext>
            </a:extLst>
          </p:cNvPr>
          <p:cNvSpPr/>
          <p:nvPr/>
        </p:nvSpPr>
        <p:spPr>
          <a:xfrm>
            <a:off x="4148802" y="1595715"/>
            <a:ext cx="1835139" cy="69674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confirmed closed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457185-9977-FB48-891F-CC5B1C5BDCA6}"/>
              </a:ext>
            </a:extLst>
          </p:cNvPr>
          <p:cNvSpPr/>
          <p:nvPr/>
        </p:nvSpPr>
        <p:spPr>
          <a:xfrm>
            <a:off x="4148802" y="593570"/>
            <a:ext cx="1835139" cy="69674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4FD4A4-350F-AC4C-A06A-7377FE077553}"/>
              </a:ext>
            </a:extLst>
          </p:cNvPr>
          <p:cNvSpPr/>
          <p:nvPr/>
        </p:nvSpPr>
        <p:spPr>
          <a:xfrm>
            <a:off x="4148802" y="3512260"/>
            <a:ext cx="1835138" cy="69674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Manifest Updated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F1822F-FC0B-4E48-B1EC-97D928BF05FC}"/>
              </a:ext>
            </a:extLst>
          </p:cNvPr>
          <p:cNvSpPr/>
          <p:nvPr/>
        </p:nvSpPr>
        <p:spPr>
          <a:xfrm>
            <a:off x="4148801" y="4478930"/>
            <a:ext cx="1835138" cy="69674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8A529B-7F2B-FE49-8F93-EFE3286841BC}"/>
              </a:ext>
            </a:extLst>
          </p:cNvPr>
          <p:cNvSpPr/>
          <p:nvPr/>
        </p:nvSpPr>
        <p:spPr>
          <a:xfrm>
            <a:off x="4148801" y="5445601"/>
            <a:ext cx="1835138" cy="69674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 clearance</a:t>
            </a:r>
          </a:p>
        </p:txBody>
      </p:sp>
    </p:spTree>
    <p:extLst>
      <p:ext uri="{BB962C8B-B14F-4D97-AF65-F5344CB8AC3E}">
        <p14:creationId xmlns:p14="http://schemas.microsoft.com/office/powerpoint/2010/main" val="720200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85" y="227103"/>
            <a:ext cx="11261658" cy="672861"/>
          </a:xfrm>
        </p:spPr>
        <p:txBody>
          <a:bodyPr>
            <a:normAutofit fontScale="90000"/>
          </a:bodyPr>
          <a:lstStyle/>
          <a:p>
            <a:r>
              <a:rPr lang="en-US" dirty="0"/>
              <a:t>Event Storming Definitions – Domain Event Discovery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34301EE2-C46C-7441-90B8-E42C4825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538" y="1532312"/>
            <a:ext cx="9957885" cy="4351338"/>
          </a:xfrm>
        </p:spPr>
        <p:txBody>
          <a:bodyPr>
            <a:normAutofit/>
          </a:bodyPr>
          <a:lstStyle/>
          <a:p>
            <a:r>
              <a:rPr lang="en-US" sz="2000" dirty="0"/>
              <a:t>This is a user think of it as being a persona</a:t>
            </a:r>
          </a:p>
          <a:p>
            <a:pPr lvl="1"/>
            <a:r>
              <a:rPr lang="en-US" sz="2000" dirty="0"/>
              <a:t>Users interact with real world</a:t>
            </a:r>
          </a:p>
          <a:p>
            <a:pPr lvl="1"/>
            <a:r>
              <a:rPr lang="en-US" sz="2000" dirty="0"/>
              <a:t>Tiny yellow sticky note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command</a:t>
            </a:r>
          </a:p>
          <a:p>
            <a:pPr lvl="1"/>
            <a:r>
              <a:rPr lang="en-US" sz="2000" dirty="0"/>
              <a:t>This represents user action / intention / decision</a:t>
            </a:r>
          </a:p>
          <a:p>
            <a:pPr lvl="1"/>
            <a:r>
              <a:rPr lang="en-US" sz="2000" dirty="0"/>
              <a:t>Blue sticky note</a:t>
            </a:r>
          </a:p>
          <a:p>
            <a:pPr lvl="1"/>
            <a:r>
              <a:rPr lang="en-US" sz="2000" dirty="0"/>
              <a:t>Written in present tense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read model</a:t>
            </a:r>
          </a:p>
          <a:p>
            <a:pPr lvl="1"/>
            <a:r>
              <a:rPr lang="en-US" sz="2000" dirty="0"/>
              <a:t>Green sticky note</a:t>
            </a:r>
          </a:p>
          <a:p>
            <a:pPr lvl="1"/>
            <a:r>
              <a:rPr lang="en-US" sz="2000" dirty="0"/>
              <a:t>Information needed to make a decision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62D00E-0A77-B940-AE3F-C160CA54AADE}"/>
              </a:ext>
            </a:extLst>
          </p:cNvPr>
          <p:cNvSpPr/>
          <p:nvPr/>
        </p:nvSpPr>
        <p:spPr>
          <a:xfrm>
            <a:off x="498810" y="1566112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Actor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5C37CE-A6D5-5A4B-B313-510D65206246}"/>
              </a:ext>
            </a:extLst>
          </p:cNvPr>
          <p:cNvSpPr/>
          <p:nvPr/>
        </p:nvSpPr>
        <p:spPr>
          <a:xfrm>
            <a:off x="517677" y="2837671"/>
            <a:ext cx="121133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Command</a:t>
            </a:r>
          </a:p>
          <a:p>
            <a:r>
              <a:rPr lang="en-US" sz="1400" dirty="0"/>
              <a:t>- This is a action…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BC36D8-3B89-0D4C-8A36-181221719D9D}"/>
              </a:ext>
            </a:extLst>
          </p:cNvPr>
          <p:cNvSpPr/>
          <p:nvPr/>
        </p:nvSpPr>
        <p:spPr>
          <a:xfrm>
            <a:off x="517677" y="4687199"/>
            <a:ext cx="1044788" cy="914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</a:t>
            </a:r>
          </a:p>
        </p:txBody>
      </p:sp>
    </p:spTree>
    <p:extLst>
      <p:ext uri="{BB962C8B-B14F-4D97-AF65-F5344CB8AC3E}">
        <p14:creationId xmlns:p14="http://schemas.microsoft.com/office/powerpoint/2010/main" val="10979669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8F723D-85C6-0749-8DB5-7CF1AB4A865B}"/>
              </a:ext>
            </a:extLst>
          </p:cNvPr>
          <p:cNvSpPr/>
          <p:nvPr/>
        </p:nvSpPr>
        <p:spPr>
          <a:xfrm>
            <a:off x="2156603" y="1495229"/>
            <a:ext cx="1500997" cy="3189213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Container Port Management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E83BCD-CC54-3442-A95D-5B463E7BD0D5}"/>
              </a:ext>
            </a:extLst>
          </p:cNvPr>
          <p:cNvSpPr/>
          <p:nvPr/>
        </p:nvSpPr>
        <p:spPr>
          <a:xfrm>
            <a:off x="433746" y="331096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</p:spTree>
    <p:extLst>
      <p:ext uri="{BB962C8B-B14F-4D97-AF65-F5344CB8AC3E}">
        <p14:creationId xmlns:p14="http://schemas.microsoft.com/office/powerpoint/2010/main" val="41034023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115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3567222" y="251046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8113027" y="6142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3623673" y="33342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8113027" y="279127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3656753" y="112880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8165699" y="140961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E7E5F5-1BCC-A142-AC58-C6D82F5F929E}"/>
              </a:ext>
            </a:extLst>
          </p:cNvPr>
          <p:cNvSpPr/>
          <p:nvPr/>
        </p:nvSpPr>
        <p:spPr>
          <a:xfrm>
            <a:off x="5163910" y="2324010"/>
            <a:ext cx="2466391" cy="16684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Quote: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estimate delivery data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Price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1C88B14-D444-EA48-949E-39CA3218B034}"/>
              </a:ext>
            </a:extLst>
          </p:cNvPr>
          <p:cNvSpPr/>
          <p:nvPr/>
        </p:nvSpPr>
        <p:spPr>
          <a:xfrm>
            <a:off x="9409018" y="2137731"/>
            <a:ext cx="2490922" cy="20237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Shipment Order: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estimate delivery data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Weight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Insurance condition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55DFC3-8F17-5E40-A5B8-97EC02E594ED}"/>
              </a:ext>
            </a:extLst>
          </p:cNvPr>
          <p:cNvSpPr/>
          <p:nvPr/>
        </p:nvSpPr>
        <p:spPr>
          <a:xfrm>
            <a:off x="1620868" y="2284387"/>
            <a:ext cx="1828884" cy="138902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RFQ: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Weight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6D38297-2AD0-A44D-A843-954F0DED9EC7}"/>
              </a:ext>
            </a:extLst>
          </p:cNvPr>
          <p:cNvSpPr/>
          <p:nvPr/>
        </p:nvSpPr>
        <p:spPr>
          <a:xfrm>
            <a:off x="285053" y="6245525"/>
            <a:ext cx="1218346" cy="431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for UI</a:t>
            </a:r>
          </a:p>
        </p:txBody>
      </p:sp>
    </p:spTree>
    <p:extLst>
      <p:ext uri="{BB962C8B-B14F-4D97-AF65-F5344CB8AC3E}">
        <p14:creationId xmlns:p14="http://schemas.microsoft.com/office/powerpoint/2010/main" val="30187233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D7598E3-7C42-AF4B-8D07-776CEA826475}"/>
              </a:ext>
            </a:extLst>
          </p:cNvPr>
          <p:cNvSpPr/>
          <p:nvPr/>
        </p:nvSpPr>
        <p:spPr>
          <a:xfrm>
            <a:off x="239941" y="879569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A7B4DB-018C-0B4C-A3DC-EF861B08C0EA}"/>
              </a:ext>
            </a:extLst>
          </p:cNvPr>
          <p:cNvSpPr/>
          <p:nvPr/>
        </p:nvSpPr>
        <p:spPr>
          <a:xfrm>
            <a:off x="241983" y="1763982"/>
            <a:ext cx="16040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33E6F8-15DE-8049-A6BE-9ACE76538D95}"/>
              </a:ext>
            </a:extLst>
          </p:cNvPr>
          <p:cNvSpPr/>
          <p:nvPr/>
        </p:nvSpPr>
        <p:spPr>
          <a:xfrm>
            <a:off x="2075653" y="1760590"/>
            <a:ext cx="1840739" cy="12068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id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Order id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Shipping order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Contents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97D030-24B4-0145-89DC-2D5E6EF302C4}"/>
              </a:ext>
            </a:extLst>
          </p:cNvPr>
          <p:cNvSpPr/>
          <p:nvPr/>
        </p:nvSpPr>
        <p:spPr>
          <a:xfrm>
            <a:off x="925683" y="3265219"/>
            <a:ext cx="1840739" cy="5390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Manifest Updated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C966964-1508-354D-AFF3-A61C924E3D3A}"/>
              </a:ext>
            </a:extLst>
          </p:cNvPr>
          <p:cNvSpPr/>
          <p:nvPr/>
        </p:nvSpPr>
        <p:spPr>
          <a:xfrm>
            <a:off x="7844676" y="1016306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Port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7BD4B2A-2DE3-B548-8414-AEC7F7BA3834}"/>
              </a:ext>
            </a:extLst>
          </p:cNvPr>
          <p:cNvSpPr/>
          <p:nvPr/>
        </p:nvSpPr>
        <p:spPr>
          <a:xfrm>
            <a:off x="5776934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598EE3-1AE5-BE47-8CFC-B78D31329930}"/>
              </a:ext>
            </a:extLst>
          </p:cNvPr>
          <p:cNvSpPr/>
          <p:nvPr/>
        </p:nvSpPr>
        <p:spPr>
          <a:xfrm>
            <a:off x="8190552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CF6426-F29E-7949-BAAC-3AAD96E03C8E}"/>
              </a:ext>
            </a:extLst>
          </p:cNvPr>
          <p:cNvSpPr/>
          <p:nvPr/>
        </p:nvSpPr>
        <p:spPr>
          <a:xfrm>
            <a:off x="5772903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</p:spTree>
    <p:extLst>
      <p:ext uri="{BB962C8B-B14F-4D97-AF65-F5344CB8AC3E}">
        <p14:creationId xmlns:p14="http://schemas.microsoft.com/office/powerpoint/2010/main" val="15334391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C39F8-467D-AF45-9A85-7DE26FBC0C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4EA827-C63A-2E4A-868B-9CF65BBCB5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9704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9807-58CD-964B-91EC-84D10ACC8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Story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85B06-B8E2-9248-8D87-2DA5ABB99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373" y="1690688"/>
            <a:ext cx="666678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Design Thinking</a:t>
            </a:r>
          </a:p>
          <a:p>
            <a:r>
              <a:rPr lang="en-US" sz="1800" dirty="0"/>
              <a:t>Hills</a:t>
            </a:r>
          </a:p>
          <a:p>
            <a:r>
              <a:rPr lang="en-US" sz="1800" dirty="0"/>
              <a:t>MVP statements</a:t>
            </a:r>
          </a:p>
          <a:p>
            <a:r>
              <a:rPr lang="en-US" sz="1800" dirty="0"/>
              <a:t>Personas</a:t>
            </a:r>
          </a:p>
          <a:p>
            <a:pPr marL="0" indent="0">
              <a:buNone/>
            </a:pPr>
            <a:r>
              <a:rPr lang="en-US" sz="1800" dirty="0"/>
              <a:t>Event Storming</a:t>
            </a:r>
          </a:p>
          <a:p>
            <a:r>
              <a:rPr lang="en-US" sz="1800" dirty="0"/>
              <a:t>Commands</a:t>
            </a:r>
          </a:p>
          <a:p>
            <a:r>
              <a:rPr lang="en-US" sz="1800" dirty="0"/>
              <a:t>Policies</a:t>
            </a:r>
          </a:p>
          <a:p>
            <a:r>
              <a:rPr lang="en-US" sz="1800" dirty="0"/>
              <a:t>Data (Read)</a:t>
            </a:r>
          </a:p>
          <a:p>
            <a:r>
              <a:rPr lang="en-US" sz="1800" dirty="0"/>
              <a:t>Events (outcome of the user story as part of acceptance criteria)</a:t>
            </a:r>
          </a:p>
          <a:p>
            <a:endParaRPr lang="en-US" sz="1800" dirty="0"/>
          </a:p>
          <a:p>
            <a:endParaRPr lang="en-US" sz="18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F7BE7A-549E-3B44-88A5-1037694383B5}"/>
              </a:ext>
            </a:extLst>
          </p:cNvPr>
          <p:cNvGrpSpPr/>
          <p:nvPr/>
        </p:nvGrpSpPr>
        <p:grpSpPr>
          <a:xfrm>
            <a:off x="4463719" y="1530728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6971744-4762-A64C-A828-0AAC2B0452AD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3D48706-CEFE-384F-A2B6-B05EC781D0D3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9DAEA0E-E088-A24C-A91A-34405719B4AC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5E9340B-DE0A-FD41-B92D-A61C41273A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50B044B-EBB3-384B-8EA4-A0E085381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86662494-8F14-6F4B-B57A-B38C3933748A}"/>
              </a:ext>
            </a:extLst>
          </p:cNvPr>
          <p:cNvSpPr/>
          <p:nvPr/>
        </p:nvSpPr>
        <p:spPr>
          <a:xfrm>
            <a:off x="5332770" y="1621262"/>
            <a:ext cx="1211337" cy="6639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Commands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74564A-CB58-3546-A15E-1EFDADE534DA}"/>
              </a:ext>
            </a:extLst>
          </p:cNvPr>
          <p:cNvSpPr/>
          <p:nvPr/>
        </p:nvSpPr>
        <p:spPr>
          <a:xfrm>
            <a:off x="6663246" y="1621263"/>
            <a:ext cx="1211339" cy="672076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Policies: Whenever …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663BC52-F5C4-6848-8376-FD1FB348B9F2}"/>
              </a:ext>
            </a:extLst>
          </p:cNvPr>
          <p:cNvSpPr/>
          <p:nvPr/>
        </p:nvSpPr>
        <p:spPr>
          <a:xfrm>
            <a:off x="5938438" y="2796081"/>
            <a:ext cx="6035026" cy="132556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As &lt;an actor&gt; I want to &lt;&gt; so that I can  read &lt;&gt;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As &lt;an actor&gt; I want to &lt;&gt; so that can  generate event &lt;&gt;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40DE19-8CB9-8049-8BC6-077A2CD3FBEE}"/>
              </a:ext>
            </a:extLst>
          </p:cNvPr>
          <p:cNvSpPr/>
          <p:nvPr/>
        </p:nvSpPr>
        <p:spPr>
          <a:xfrm>
            <a:off x="8115319" y="1625765"/>
            <a:ext cx="1044788" cy="6675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6B5B9C-1A82-F340-9E1F-591458E6E8C0}"/>
              </a:ext>
            </a:extLst>
          </p:cNvPr>
          <p:cNvSpPr/>
          <p:nvPr/>
        </p:nvSpPr>
        <p:spPr>
          <a:xfrm>
            <a:off x="9492099" y="1620510"/>
            <a:ext cx="1211339" cy="67207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3C18891E-A484-F145-95BD-B60223BDC9AF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0703438" y="1956549"/>
            <a:ext cx="625438" cy="18162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01A76505-36ED-E145-8A7B-C85BB2AC67BC}"/>
              </a:ext>
            </a:extLst>
          </p:cNvPr>
          <p:cNvCxnSpPr>
            <a:cxnSpLocks/>
            <a:stCxn id="15" idx="2"/>
          </p:cNvCxnSpPr>
          <p:nvPr/>
        </p:nvCxnSpPr>
        <p:spPr>
          <a:xfrm rot="16200000" flipH="1">
            <a:off x="9348132" y="1582918"/>
            <a:ext cx="242828" cy="166366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D12186C-BC6E-0947-BCB7-049974E10C2A}"/>
              </a:ext>
            </a:extLst>
          </p:cNvPr>
          <p:cNvCxnSpPr>
            <a:cxnSpLocks/>
          </p:cNvCxnSpPr>
          <p:nvPr/>
        </p:nvCxnSpPr>
        <p:spPr>
          <a:xfrm>
            <a:off x="10301378" y="2536166"/>
            <a:ext cx="0" cy="385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2C0CE094-370A-A446-9A67-113E7C414256}"/>
              </a:ext>
            </a:extLst>
          </p:cNvPr>
          <p:cNvCxnSpPr>
            <a:cxnSpLocks/>
            <a:stCxn id="13" idx="2"/>
          </p:cNvCxnSpPr>
          <p:nvPr/>
        </p:nvCxnSpPr>
        <p:spPr>
          <a:xfrm rot="16200000" flipH="1">
            <a:off x="7265765" y="2296489"/>
            <a:ext cx="502744" cy="4964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8A50BBE4-7B19-1E49-85DD-4B87D93B6CA9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5922997" y="2300611"/>
            <a:ext cx="510914" cy="48003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7F42920-4D5B-C246-9B46-D09226A3543E}"/>
              </a:ext>
            </a:extLst>
          </p:cNvPr>
          <p:cNvCxnSpPr>
            <a:cxnSpLocks/>
          </p:cNvCxnSpPr>
          <p:nvPr/>
        </p:nvCxnSpPr>
        <p:spPr>
          <a:xfrm>
            <a:off x="6846978" y="3387604"/>
            <a:ext cx="0" cy="385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09D4D40B-27FE-0C4E-BC75-A2B51066C488}"/>
              </a:ext>
            </a:extLst>
          </p:cNvPr>
          <p:cNvCxnSpPr>
            <a:cxnSpLocks/>
            <a:stCxn id="5" idx="4"/>
          </p:cNvCxnSpPr>
          <p:nvPr/>
        </p:nvCxnSpPr>
        <p:spPr>
          <a:xfrm rot="16200000" flipH="1">
            <a:off x="4978230" y="1530114"/>
            <a:ext cx="1532230" cy="218275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83291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FC843-CBA3-204A-9087-239C7E4B5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339149" cy="530028"/>
          </a:xfrm>
        </p:spPr>
        <p:txBody>
          <a:bodyPr>
            <a:normAutofit fontScale="90000"/>
          </a:bodyPr>
          <a:lstStyle/>
          <a:p>
            <a:r>
              <a:rPr lang="en-US" dirty="0"/>
              <a:t>Architecture- Component View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67ACBBC-AC3A-6441-9333-8588DEF406CC}"/>
              </a:ext>
            </a:extLst>
          </p:cNvPr>
          <p:cNvGrpSpPr/>
          <p:nvPr/>
        </p:nvGrpSpPr>
        <p:grpSpPr>
          <a:xfrm>
            <a:off x="273080" y="1504425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5617F9A-3796-EB42-B8DC-C9D8FF72D6EC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A423A90-EA4A-5142-813C-F3A898C45B6F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B888190-B728-F147-9739-63FB81E19921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D661D8-0AA4-3A42-B1A0-A410FD2F45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7ACA3A-B2A7-DA42-A0C4-2CA2E2EB38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43DDB79-05FB-604C-A0FD-9AA9C7E51F62}"/>
              </a:ext>
            </a:extLst>
          </p:cNvPr>
          <p:cNvSpPr/>
          <p:nvPr/>
        </p:nvSpPr>
        <p:spPr>
          <a:xfrm>
            <a:off x="838199" y="1096127"/>
            <a:ext cx="4469477" cy="12532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16CCA9-1D82-B74B-977B-301D32691E89}"/>
              </a:ext>
            </a:extLst>
          </p:cNvPr>
          <p:cNvSpPr/>
          <p:nvPr/>
        </p:nvSpPr>
        <p:spPr>
          <a:xfrm>
            <a:off x="838199" y="2397763"/>
            <a:ext cx="4469477" cy="4322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BFF 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B66182A-6BE5-0D42-9375-B4BE313EF3C7}"/>
              </a:ext>
            </a:extLst>
          </p:cNvPr>
          <p:cNvSpPr/>
          <p:nvPr/>
        </p:nvSpPr>
        <p:spPr>
          <a:xfrm>
            <a:off x="1399379" y="4730637"/>
            <a:ext cx="8768115" cy="844973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Event Backbone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5E6F277-12BD-B04D-876F-4C196724B8D1}"/>
              </a:ext>
            </a:extLst>
          </p:cNvPr>
          <p:cNvSpPr/>
          <p:nvPr/>
        </p:nvSpPr>
        <p:spPr>
          <a:xfrm>
            <a:off x="1399379" y="3416244"/>
            <a:ext cx="1922695" cy="914400"/>
          </a:xfrm>
          <a:prstGeom prst="roundRect">
            <a:avLst>
              <a:gd name="adj" fmla="val 926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Fleet / Ships / Container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 MS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F3CF2C45-5F88-1A44-B787-C2E19648646E}"/>
              </a:ext>
            </a:extLst>
          </p:cNvPr>
          <p:cNvSpPr/>
          <p:nvPr/>
        </p:nvSpPr>
        <p:spPr>
          <a:xfrm>
            <a:off x="3070840" y="3940261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Ship 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fleet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containers</a:t>
            </a:r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4C9D95C1-76AF-0445-A01A-DEA74B900DA5}"/>
              </a:ext>
            </a:extLst>
          </p:cNvPr>
          <p:cNvSpPr/>
          <p:nvPr/>
        </p:nvSpPr>
        <p:spPr>
          <a:xfrm rot="5400000">
            <a:off x="2126012" y="4727398"/>
            <a:ext cx="310551" cy="8798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4D1D7174-7149-FC4C-981F-3B7E91157F08}"/>
              </a:ext>
            </a:extLst>
          </p:cNvPr>
          <p:cNvSpPr/>
          <p:nvPr/>
        </p:nvSpPr>
        <p:spPr>
          <a:xfrm rot="5400000">
            <a:off x="3558011" y="4738349"/>
            <a:ext cx="310551" cy="85792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Can 16">
            <a:extLst>
              <a:ext uri="{FF2B5EF4-FFF2-40B4-BE49-F238E27FC236}">
                <a16:creationId xmlns:a16="http://schemas.microsoft.com/office/drawing/2014/main" id="{49E4F05B-3FC6-134C-A4C1-D42892A59F8A}"/>
              </a:ext>
            </a:extLst>
          </p:cNvPr>
          <p:cNvSpPr/>
          <p:nvPr/>
        </p:nvSpPr>
        <p:spPr>
          <a:xfrm rot="5400000">
            <a:off x="6855816" y="4678976"/>
            <a:ext cx="310551" cy="9432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EA5DFDFF-BDF0-7A4C-B389-8DC8DADAE82F}"/>
              </a:ext>
            </a:extLst>
          </p:cNvPr>
          <p:cNvSpPr/>
          <p:nvPr/>
        </p:nvSpPr>
        <p:spPr>
          <a:xfrm>
            <a:off x="9928915" y="5267711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DA39120-B27D-AE42-AEDE-06F60DC2F345}"/>
              </a:ext>
            </a:extLst>
          </p:cNvPr>
          <p:cNvSpPr/>
          <p:nvPr/>
        </p:nvSpPr>
        <p:spPr>
          <a:xfrm>
            <a:off x="3381449" y="5975603"/>
            <a:ext cx="1862657" cy="39356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Streaming Analytics 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46DE6CB-BAF9-D441-98E7-D661727278A9}"/>
              </a:ext>
            </a:extLst>
          </p:cNvPr>
          <p:cNvSpPr/>
          <p:nvPr/>
        </p:nvSpPr>
        <p:spPr>
          <a:xfrm>
            <a:off x="5147382" y="3335648"/>
            <a:ext cx="1558273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Customs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7FC1D56F-3EFB-8246-9557-F15794D43824}"/>
              </a:ext>
            </a:extLst>
          </p:cNvPr>
          <p:cNvSpPr/>
          <p:nvPr/>
        </p:nvSpPr>
        <p:spPr>
          <a:xfrm>
            <a:off x="4534321" y="3836139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Import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Export docs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D42DD20-18A8-FE46-B4E4-C25939187F5A}"/>
              </a:ext>
            </a:extLst>
          </p:cNvPr>
          <p:cNvSpPr/>
          <p:nvPr/>
        </p:nvSpPr>
        <p:spPr>
          <a:xfrm>
            <a:off x="9490572" y="3464625"/>
            <a:ext cx="1764250" cy="914400"/>
          </a:xfrm>
          <a:prstGeom prst="roundRect">
            <a:avLst>
              <a:gd name="adj" fmla="val 740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Port Load/Unload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</a:t>
            </a:r>
          </a:p>
        </p:txBody>
      </p:sp>
      <p:sp>
        <p:nvSpPr>
          <p:cNvPr id="24" name="Can 23">
            <a:extLst>
              <a:ext uri="{FF2B5EF4-FFF2-40B4-BE49-F238E27FC236}">
                <a16:creationId xmlns:a16="http://schemas.microsoft.com/office/drawing/2014/main" id="{014DFC7D-0AB6-A94E-9FC3-8FA9907EDCC2}"/>
              </a:ext>
            </a:extLst>
          </p:cNvPr>
          <p:cNvSpPr/>
          <p:nvPr/>
        </p:nvSpPr>
        <p:spPr>
          <a:xfrm>
            <a:off x="11071668" y="4017405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Containers Mules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Farms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DA6BC1-4E3F-7E48-B46C-1AE70AB0D149}"/>
              </a:ext>
            </a:extLst>
          </p:cNvPr>
          <p:cNvSpPr/>
          <p:nvPr/>
        </p:nvSpPr>
        <p:spPr>
          <a:xfrm>
            <a:off x="990600" y="1248527"/>
            <a:ext cx="1062487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Earth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Map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3EA9B68B-1C15-B743-828A-49075809B1BD}"/>
              </a:ext>
            </a:extLst>
          </p:cNvPr>
          <p:cNvSpPr/>
          <p:nvPr/>
        </p:nvSpPr>
        <p:spPr>
          <a:xfrm>
            <a:off x="5149791" y="3042933"/>
            <a:ext cx="1555863" cy="333382"/>
          </a:xfrm>
          <a:prstGeom prst="roundRect">
            <a:avLst/>
          </a:prstGeom>
          <a:pattFill prst="ltVert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AB13D63F-8A39-794D-8E34-E3E394354F8F}"/>
              </a:ext>
            </a:extLst>
          </p:cNvPr>
          <p:cNvSpPr/>
          <p:nvPr/>
        </p:nvSpPr>
        <p:spPr>
          <a:xfrm>
            <a:off x="9507775" y="3130942"/>
            <a:ext cx="1751413" cy="333683"/>
          </a:xfrm>
          <a:prstGeom prst="roundRect">
            <a:avLst/>
          </a:prstGeom>
          <a:pattFill prst="ltVert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CE82CF-6F46-6748-86B5-F117DC500DBB}"/>
              </a:ext>
            </a:extLst>
          </p:cNvPr>
          <p:cNvSpPr txBox="1"/>
          <p:nvPr/>
        </p:nvSpPr>
        <p:spPr>
          <a:xfrm>
            <a:off x="1993712" y="5018270"/>
            <a:ext cx="4187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ship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BDB9D8B-9CD0-B042-9B87-1A6294E48837}"/>
              </a:ext>
            </a:extLst>
          </p:cNvPr>
          <p:cNvSpPr txBox="1"/>
          <p:nvPr/>
        </p:nvSpPr>
        <p:spPr>
          <a:xfrm>
            <a:off x="3322074" y="5018270"/>
            <a:ext cx="731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container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7D72D9-E86C-3546-92E1-26D6A8E9DBD2}"/>
              </a:ext>
            </a:extLst>
          </p:cNvPr>
          <p:cNvSpPr txBox="1"/>
          <p:nvPr/>
        </p:nvSpPr>
        <p:spPr>
          <a:xfrm>
            <a:off x="6582048" y="5011870"/>
            <a:ext cx="9797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Aggregate </a:t>
            </a:r>
            <a:r>
              <a:rPr lang="en-US" sz="1100" dirty="0" err="1">
                <a:solidFill>
                  <a:schemeClr val="bg1"/>
                </a:solidFill>
              </a:rPr>
              <a:t>Evt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B81BAA5-6FFA-6347-979D-1F647EDA2078}"/>
              </a:ext>
            </a:extLst>
          </p:cNvPr>
          <p:cNvSpPr/>
          <p:nvPr/>
        </p:nvSpPr>
        <p:spPr>
          <a:xfrm>
            <a:off x="1437737" y="3163369"/>
            <a:ext cx="1846586" cy="255293"/>
          </a:xfrm>
          <a:prstGeom prst="roundRect">
            <a:avLst/>
          </a:prstGeom>
          <a:pattFill prst="ltVert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6810B-7E32-E94A-8518-D6F8C06C5845}"/>
              </a:ext>
            </a:extLst>
          </p:cNvPr>
          <p:cNvSpPr/>
          <p:nvPr/>
        </p:nvSpPr>
        <p:spPr>
          <a:xfrm>
            <a:off x="2166985" y="1285437"/>
            <a:ext cx="1419363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Fleet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Ship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Containers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F7243C91-2809-4245-BA12-9F7F828FDB65}"/>
              </a:ext>
            </a:extLst>
          </p:cNvPr>
          <p:cNvCxnSpPr>
            <a:cxnSpLocks/>
            <a:stCxn id="13" idx="2"/>
            <a:endCxn id="30" idx="0"/>
          </p:cNvCxnSpPr>
          <p:nvPr/>
        </p:nvCxnSpPr>
        <p:spPr>
          <a:xfrm rot="16200000" flipH="1">
            <a:off x="2680410" y="4010961"/>
            <a:ext cx="687626" cy="132699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6CB367F-2888-EA42-B515-8C6C54BF655C}"/>
              </a:ext>
            </a:extLst>
          </p:cNvPr>
          <p:cNvCxnSpPr>
            <a:cxnSpLocks/>
            <a:stCxn id="13" idx="2"/>
            <a:endCxn id="29" idx="0"/>
          </p:cNvCxnSpPr>
          <p:nvPr/>
        </p:nvCxnSpPr>
        <p:spPr>
          <a:xfrm rot="5400000">
            <a:off x="1938083" y="4595626"/>
            <a:ext cx="687626" cy="15766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n 38">
            <a:extLst>
              <a:ext uri="{FF2B5EF4-FFF2-40B4-BE49-F238E27FC236}">
                <a16:creationId xmlns:a16="http://schemas.microsoft.com/office/drawing/2014/main" id="{06EA8AE4-7663-2049-8C53-2D6386E1A767}"/>
              </a:ext>
            </a:extLst>
          </p:cNvPr>
          <p:cNvSpPr/>
          <p:nvPr/>
        </p:nvSpPr>
        <p:spPr>
          <a:xfrm>
            <a:off x="5018299" y="6241378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Redis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926BA86C-D1B5-584B-A082-3479DC5855D3}"/>
              </a:ext>
            </a:extLst>
          </p:cNvPr>
          <p:cNvCxnSpPr>
            <a:cxnSpLocks/>
            <a:stCxn id="11" idx="2"/>
            <a:endCxn id="32" idx="0"/>
          </p:cNvCxnSpPr>
          <p:nvPr/>
        </p:nvCxnSpPr>
        <p:spPr>
          <a:xfrm rot="5400000">
            <a:off x="2550294" y="2640724"/>
            <a:ext cx="333381" cy="71190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9AA8A1EF-FF9E-784F-8E52-B22EB946FC05}"/>
              </a:ext>
            </a:extLst>
          </p:cNvPr>
          <p:cNvCxnSpPr>
            <a:cxnSpLocks/>
            <a:stCxn id="19" idx="3"/>
            <a:endCxn id="17" idx="4"/>
          </p:cNvCxnSpPr>
          <p:nvPr/>
        </p:nvCxnSpPr>
        <p:spPr>
          <a:xfrm flipV="1">
            <a:off x="5244106" y="5305895"/>
            <a:ext cx="1766985" cy="8664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1744E64-CF84-3241-B7BC-8DE75AD5C98B}"/>
              </a:ext>
            </a:extLst>
          </p:cNvPr>
          <p:cNvCxnSpPr>
            <a:cxnSpLocks/>
            <a:stCxn id="29" idx="2"/>
            <a:endCxn id="19" idx="1"/>
          </p:cNvCxnSpPr>
          <p:nvPr/>
        </p:nvCxnSpPr>
        <p:spPr>
          <a:xfrm rot="16200000" flipH="1">
            <a:off x="2346005" y="5136938"/>
            <a:ext cx="892503" cy="117838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725317E5-6348-7344-B0D0-8A4923CA6AD4}"/>
              </a:ext>
            </a:extLst>
          </p:cNvPr>
          <p:cNvCxnSpPr>
            <a:cxnSpLocks/>
            <a:endCxn id="19" idx="0"/>
          </p:cNvCxnSpPr>
          <p:nvPr/>
        </p:nvCxnSpPr>
        <p:spPr>
          <a:xfrm rot="16200000" flipH="1">
            <a:off x="3774451" y="5437276"/>
            <a:ext cx="623626" cy="45302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5FE1A41-972C-944C-9E3A-ECF5873BF20C}"/>
              </a:ext>
            </a:extLst>
          </p:cNvPr>
          <p:cNvSpPr txBox="1"/>
          <p:nvPr/>
        </p:nvSpPr>
        <p:spPr>
          <a:xfrm>
            <a:off x="5561417" y="6357784"/>
            <a:ext cx="8609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aggregates</a:t>
            </a:r>
            <a:endParaRPr lang="en-US" dirty="0"/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5D3BF63C-5049-6D44-84D7-0D104F84928F}"/>
              </a:ext>
            </a:extLst>
          </p:cNvPr>
          <p:cNvSpPr/>
          <p:nvPr/>
        </p:nvSpPr>
        <p:spPr>
          <a:xfrm rot="5400000">
            <a:off x="8192735" y="4688270"/>
            <a:ext cx="310551" cy="9432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128D7500-F868-A249-A02C-0595B702A832}"/>
              </a:ext>
            </a:extLst>
          </p:cNvPr>
          <p:cNvCxnSpPr>
            <a:cxnSpLocks/>
            <a:stCxn id="11" idx="3"/>
            <a:endCxn id="31" idx="0"/>
          </p:cNvCxnSpPr>
          <p:nvPr/>
        </p:nvCxnSpPr>
        <p:spPr>
          <a:xfrm>
            <a:off x="5307676" y="2613876"/>
            <a:ext cx="1764250" cy="239799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2D121DB6-61EF-5144-ABA2-FC6E2A591CD0}"/>
              </a:ext>
            </a:extLst>
          </p:cNvPr>
          <p:cNvSpPr/>
          <p:nvPr/>
        </p:nvSpPr>
        <p:spPr>
          <a:xfrm>
            <a:off x="3748107" y="1295502"/>
            <a:ext cx="1419363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Event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Dashboard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C7634129-FFCA-6648-B1AF-434E76B9DB9B}"/>
              </a:ext>
            </a:extLst>
          </p:cNvPr>
          <p:cNvSpPr/>
          <p:nvPr/>
        </p:nvSpPr>
        <p:spPr>
          <a:xfrm>
            <a:off x="7239777" y="1407025"/>
            <a:ext cx="1600554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Order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Mgt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MS</a:t>
            </a:r>
          </a:p>
        </p:txBody>
      </p:sp>
      <p:sp>
        <p:nvSpPr>
          <p:cNvPr id="66" name="Can 65">
            <a:extLst>
              <a:ext uri="{FF2B5EF4-FFF2-40B4-BE49-F238E27FC236}">
                <a16:creationId xmlns:a16="http://schemas.microsoft.com/office/drawing/2014/main" id="{FEAFF57A-643B-2A4C-B4AC-18C6D317B5AF}"/>
              </a:ext>
            </a:extLst>
          </p:cNvPr>
          <p:cNvSpPr/>
          <p:nvPr/>
        </p:nvSpPr>
        <p:spPr>
          <a:xfrm>
            <a:off x="6551095" y="1733334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Orders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39092F40-1721-7149-BC7B-DFE33AEC7E53}"/>
              </a:ext>
            </a:extLst>
          </p:cNvPr>
          <p:cNvSpPr/>
          <p:nvPr/>
        </p:nvSpPr>
        <p:spPr>
          <a:xfrm>
            <a:off x="9095304" y="1734353"/>
            <a:ext cx="1953860" cy="914400"/>
          </a:xfrm>
          <a:prstGeom prst="roundRect">
            <a:avLst>
              <a:gd name="adj" fmla="val 740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Land Transportation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Mgt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MS</a:t>
            </a:r>
          </a:p>
        </p:txBody>
      </p:sp>
      <p:sp>
        <p:nvSpPr>
          <p:cNvPr id="68" name="Can 67">
            <a:extLst>
              <a:ext uri="{FF2B5EF4-FFF2-40B4-BE49-F238E27FC236}">
                <a16:creationId xmlns:a16="http://schemas.microsoft.com/office/drawing/2014/main" id="{C2448E9C-20A9-2C4A-AD66-0784F86602BD}"/>
              </a:ext>
            </a:extLst>
          </p:cNvPr>
          <p:cNvSpPr/>
          <p:nvPr/>
        </p:nvSpPr>
        <p:spPr>
          <a:xfrm>
            <a:off x="10689054" y="2322758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Orders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AEBBBF58-FEFD-1F45-A793-A907428F8726}"/>
              </a:ext>
            </a:extLst>
          </p:cNvPr>
          <p:cNvSpPr/>
          <p:nvPr/>
        </p:nvSpPr>
        <p:spPr>
          <a:xfrm>
            <a:off x="7265091" y="1121194"/>
            <a:ext cx="1541252" cy="306605"/>
          </a:xfrm>
          <a:prstGeom prst="roundRect">
            <a:avLst/>
          </a:prstGeom>
          <a:pattFill prst="ltVert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7C57E4D5-E1BE-4D4F-8B64-3128290C4602}"/>
              </a:ext>
            </a:extLst>
          </p:cNvPr>
          <p:cNvSpPr/>
          <p:nvPr/>
        </p:nvSpPr>
        <p:spPr>
          <a:xfrm>
            <a:off x="9117049" y="1427748"/>
            <a:ext cx="1932115" cy="306605"/>
          </a:xfrm>
          <a:prstGeom prst="roundRect">
            <a:avLst/>
          </a:prstGeom>
          <a:pattFill prst="ltVert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BAC3D4F-4DE1-B543-84BA-F98061135623}"/>
              </a:ext>
            </a:extLst>
          </p:cNvPr>
          <p:cNvGrpSpPr/>
          <p:nvPr/>
        </p:nvGrpSpPr>
        <p:grpSpPr>
          <a:xfrm>
            <a:off x="1453103" y="4069034"/>
            <a:ext cx="1586365" cy="285832"/>
            <a:chOff x="9767434" y="702679"/>
            <a:chExt cx="1586365" cy="285832"/>
          </a:xfrm>
        </p:grpSpPr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5C1A40A8-72F4-5647-BDC0-0252E3B60CA0}"/>
                </a:ext>
              </a:extLst>
            </p:cNvPr>
            <p:cNvSpPr/>
            <p:nvPr/>
          </p:nvSpPr>
          <p:spPr>
            <a:xfrm>
              <a:off x="9767434" y="702680"/>
              <a:ext cx="729026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95D44ABA-C80E-6E4B-BE36-69A9A3C98EAE}"/>
                </a:ext>
              </a:extLst>
            </p:cNvPr>
            <p:cNvSpPr/>
            <p:nvPr/>
          </p:nvSpPr>
          <p:spPr>
            <a:xfrm>
              <a:off x="10520886" y="702679"/>
              <a:ext cx="832913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Consumer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42529392-585A-4B44-9FA1-A10D5DF68898}"/>
              </a:ext>
            </a:extLst>
          </p:cNvPr>
          <p:cNvGrpSpPr/>
          <p:nvPr/>
        </p:nvGrpSpPr>
        <p:grpSpPr>
          <a:xfrm>
            <a:off x="5149791" y="3959790"/>
            <a:ext cx="1586365" cy="285832"/>
            <a:chOff x="9767434" y="702679"/>
            <a:chExt cx="1586365" cy="285832"/>
          </a:xfrm>
        </p:grpSpPr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8D6DEA3D-961E-3040-8824-FB76E0C7C038}"/>
                </a:ext>
              </a:extLst>
            </p:cNvPr>
            <p:cNvSpPr/>
            <p:nvPr/>
          </p:nvSpPr>
          <p:spPr>
            <a:xfrm>
              <a:off x="9767434" y="702680"/>
              <a:ext cx="729026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EC628700-4248-194C-8E25-FD5F4CA781FA}"/>
                </a:ext>
              </a:extLst>
            </p:cNvPr>
            <p:cNvSpPr/>
            <p:nvPr/>
          </p:nvSpPr>
          <p:spPr>
            <a:xfrm>
              <a:off x="10520886" y="702679"/>
              <a:ext cx="832913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Consumer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2638E357-EA3D-C846-A88E-D25C44E31E7B}"/>
              </a:ext>
            </a:extLst>
          </p:cNvPr>
          <p:cNvGrpSpPr/>
          <p:nvPr/>
        </p:nvGrpSpPr>
        <p:grpSpPr>
          <a:xfrm>
            <a:off x="7253966" y="2032619"/>
            <a:ext cx="1586365" cy="285832"/>
            <a:chOff x="9767434" y="702679"/>
            <a:chExt cx="1586365" cy="285832"/>
          </a:xfrm>
        </p:grpSpPr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23914171-7FAB-0945-99B6-EF9ED96D779E}"/>
                </a:ext>
              </a:extLst>
            </p:cNvPr>
            <p:cNvSpPr/>
            <p:nvPr/>
          </p:nvSpPr>
          <p:spPr>
            <a:xfrm>
              <a:off x="9767434" y="702680"/>
              <a:ext cx="729026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C1F8DEB8-B97F-084F-BE4E-91BD006F5846}"/>
                </a:ext>
              </a:extLst>
            </p:cNvPr>
            <p:cNvSpPr/>
            <p:nvPr/>
          </p:nvSpPr>
          <p:spPr>
            <a:xfrm>
              <a:off x="10520886" y="702679"/>
              <a:ext cx="832913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Consumer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569C52D-A577-E541-B0B2-FA1D9A5BBC58}"/>
              </a:ext>
            </a:extLst>
          </p:cNvPr>
          <p:cNvGrpSpPr/>
          <p:nvPr/>
        </p:nvGrpSpPr>
        <p:grpSpPr>
          <a:xfrm>
            <a:off x="9117049" y="2399985"/>
            <a:ext cx="1586365" cy="285832"/>
            <a:chOff x="9767434" y="702679"/>
            <a:chExt cx="1586365" cy="285832"/>
          </a:xfrm>
        </p:grpSpPr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F17AB733-CE1E-CF42-913F-27E7A2E665B8}"/>
                </a:ext>
              </a:extLst>
            </p:cNvPr>
            <p:cNvSpPr/>
            <p:nvPr/>
          </p:nvSpPr>
          <p:spPr>
            <a:xfrm>
              <a:off x="9767434" y="702680"/>
              <a:ext cx="729026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81" name="Rounded Rectangle 80">
              <a:extLst>
                <a:ext uri="{FF2B5EF4-FFF2-40B4-BE49-F238E27FC236}">
                  <a16:creationId xmlns:a16="http://schemas.microsoft.com/office/drawing/2014/main" id="{1FEEDB83-F6F7-8141-BD8D-E98DD2771F89}"/>
                </a:ext>
              </a:extLst>
            </p:cNvPr>
            <p:cNvSpPr/>
            <p:nvPr/>
          </p:nvSpPr>
          <p:spPr>
            <a:xfrm>
              <a:off x="10520886" y="702679"/>
              <a:ext cx="832913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Consumer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3BC7330B-7E50-FD41-AE82-A186981EB642}"/>
              </a:ext>
            </a:extLst>
          </p:cNvPr>
          <p:cNvGrpSpPr/>
          <p:nvPr/>
        </p:nvGrpSpPr>
        <p:grpSpPr>
          <a:xfrm>
            <a:off x="9670223" y="4215341"/>
            <a:ext cx="1586365" cy="285832"/>
            <a:chOff x="9767434" y="702679"/>
            <a:chExt cx="1586365" cy="285832"/>
          </a:xfrm>
        </p:grpSpPr>
        <p:sp>
          <p:nvSpPr>
            <p:cNvPr id="83" name="Rounded Rectangle 82">
              <a:extLst>
                <a:ext uri="{FF2B5EF4-FFF2-40B4-BE49-F238E27FC236}">
                  <a16:creationId xmlns:a16="http://schemas.microsoft.com/office/drawing/2014/main" id="{EE9AABFF-1B7A-434D-A707-93FE1C715024}"/>
                </a:ext>
              </a:extLst>
            </p:cNvPr>
            <p:cNvSpPr/>
            <p:nvPr/>
          </p:nvSpPr>
          <p:spPr>
            <a:xfrm>
              <a:off x="9767434" y="702680"/>
              <a:ext cx="729026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84" name="Rounded Rectangle 83">
              <a:extLst>
                <a:ext uri="{FF2B5EF4-FFF2-40B4-BE49-F238E27FC236}">
                  <a16:creationId xmlns:a16="http://schemas.microsoft.com/office/drawing/2014/main" id="{3BA3FB9F-0719-424D-991E-20D21A2A7BF1}"/>
                </a:ext>
              </a:extLst>
            </p:cNvPr>
            <p:cNvSpPr/>
            <p:nvPr/>
          </p:nvSpPr>
          <p:spPr>
            <a:xfrm>
              <a:off x="10520886" y="702679"/>
              <a:ext cx="832913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Consumer</a:t>
              </a:r>
            </a:p>
          </p:txBody>
        </p:sp>
      </p:grpSp>
      <p:cxnSp>
        <p:nvCxnSpPr>
          <p:cNvPr id="85" name="Elbow Connector 84">
            <a:extLst>
              <a:ext uri="{FF2B5EF4-FFF2-40B4-BE49-F238E27FC236}">
                <a16:creationId xmlns:a16="http://schemas.microsoft.com/office/drawing/2014/main" id="{C8F68EA8-1E64-4E48-993B-82F8A8E43EAB}"/>
              </a:ext>
            </a:extLst>
          </p:cNvPr>
          <p:cNvCxnSpPr>
            <a:cxnSpLocks/>
            <a:endCxn id="57" idx="2"/>
          </p:cNvCxnSpPr>
          <p:nvPr/>
        </p:nvCxnSpPr>
        <p:spPr>
          <a:xfrm rot="16200000" flipH="1">
            <a:off x="6833425" y="3490053"/>
            <a:ext cx="2686188" cy="342981"/>
          </a:xfrm>
          <a:prstGeom prst="bentConnector3">
            <a:avLst>
              <a:gd name="adj1" fmla="val 2385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Elbow Connector 85">
            <a:extLst>
              <a:ext uri="{FF2B5EF4-FFF2-40B4-BE49-F238E27FC236}">
                <a16:creationId xmlns:a16="http://schemas.microsoft.com/office/drawing/2014/main" id="{8A377F4C-0C4D-1449-94BA-228ADC1886D9}"/>
              </a:ext>
            </a:extLst>
          </p:cNvPr>
          <p:cNvCxnSpPr>
            <a:cxnSpLocks/>
          </p:cNvCxnSpPr>
          <p:nvPr/>
        </p:nvCxnSpPr>
        <p:spPr>
          <a:xfrm rot="5400000">
            <a:off x="8050851" y="2934902"/>
            <a:ext cx="2346591" cy="1774292"/>
          </a:xfrm>
          <a:prstGeom prst="bentConnector3">
            <a:avLst>
              <a:gd name="adj1" fmla="val 13292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Elbow Connector 87">
            <a:extLst>
              <a:ext uri="{FF2B5EF4-FFF2-40B4-BE49-F238E27FC236}">
                <a16:creationId xmlns:a16="http://schemas.microsoft.com/office/drawing/2014/main" id="{B9B6BE58-4F1C-7544-AB5D-2685861BCBED}"/>
              </a:ext>
            </a:extLst>
          </p:cNvPr>
          <p:cNvCxnSpPr>
            <a:cxnSpLocks/>
            <a:stCxn id="84" idx="2"/>
            <a:endCxn id="57" idx="1"/>
          </p:cNvCxnSpPr>
          <p:nvPr/>
        </p:nvCxnSpPr>
        <p:spPr>
          <a:xfrm rot="5400000">
            <a:off x="9500522" y="3820304"/>
            <a:ext cx="658742" cy="2020478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>
            <a:extLst>
              <a:ext uri="{FF2B5EF4-FFF2-40B4-BE49-F238E27FC236}">
                <a16:creationId xmlns:a16="http://schemas.microsoft.com/office/drawing/2014/main" id="{A25F1639-A1BB-9049-9378-A74BDE010685}"/>
              </a:ext>
            </a:extLst>
          </p:cNvPr>
          <p:cNvCxnSpPr>
            <a:cxnSpLocks/>
            <a:stCxn id="21" idx="2"/>
            <a:endCxn id="57" idx="2"/>
          </p:cNvCxnSpPr>
          <p:nvPr/>
        </p:nvCxnSpPr>
        <p:spPr>
          <a:xfrm rot="16200000" flipH="1">
            <a:off x="6759969" y="3416597"/>
            <a:ext cx="754590" cy="2421491"/>
          </a:xfrm>
          <a:prstGeom prst="bentConnector3">
            <a:avLst>
              <a:gd name="adj1" fmla="val 3946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0608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E89BA-585E-AE4C-937F-31E21D217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3142"/>
          </a:xfrm>
        </p:spPr>
        <p:txBody>
          <a:bodyPr>
            <a:normAutofit fontScale="90000"/>
          </a:bodyPr>
          <a:lstStyle/>
          <a:p>
            <a:r>
              <a:rPr lang="en-US" dirty="0"/>
              <a:t>Integration Test Example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9802B49-D653-1D49-9AEF-ACAFC62344C8}"/>
              </a:ext>
            </a:extLst>
          </p:cNvPr>
          <p:cNvSpPr/>
          <p:nvPr/>
        </p:nvSpPr>
        <p:spPr>
          <a:xfrm>
            <a:off x="1399380" y="4738369"/>
            <a:ext cx="4432077" cy="837241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Event Streams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E74AA65-97F0-C749-A387-62E344B553D7}"/>
              </a:ext>
            </a:extLst>
          </p:cNvPr>
          <p:cNvSpPr/>
          <p:nvPr/>
        </p:nvSpPr>
        <p:spPr>
          <a:xfrm>
            <a:off x="3465246" y="2127363"/>
            <a:ext cx="3223421" cy="928638"/>
          </a:xfrm>
          <a:prstGeom prst="roundRect">
            <a:avLst>
              <a:gd name="adj" fmla="val 926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accent5">
                    <a:lumMod val="50000"/>
                  </a:schemeClr>
                </a:solidFill>
              </a:rPr>
              <a:t>Fleetms</a:t>
            </a:r>
            <a:r>
              <a:rPr lang="en-US" sz="1600" dirty="0">
                <a:solidFill>
                  <a:schemeClr val="accent5">
                    <a:lumMod val="50000"/>
                  </a:schemeClr>
                </a:solidFill>
              </a:rPr>
              <a:t> app</a:t>
            </a:r>
          </a:p>
        </p:txBody>
      </p:sp>
      <p:sp>
        <p:nvSpPr>
          <p:cNvPr id="6" name="Can 5">
            <a:extLst>
              <a:ext uri="{FF2B5EF4-FFF2-40B4-BE49-F238E27FC236}">
                <a16:creationId xmlns:a16="http://schemas.microsoft.com/office/drawing/2014/main" id="{1747A4FA-F9DE-F843-AE86-A0658960E1B3}"/>
              </a:ext>
            </a:extLst>
          </p:cNvPr>
          <p:cNvSpPr/>
          <p:nvPr/>
        </p:nvSpPr>
        <p:spPr>
          <a:xfrm rot="5400000">
            <a:off x="2126012" y="4727398"/>
            <a:ext cx="310551" cy="8798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ED94AC01-210B-ED4C-B40A-D02D55A5144D}"/>
              </a:ext>
            </a:extLst>
          </p:cNvPr>
          <p:cNvSpPr/>
          <p:nvPr/>
        </p:nvSpPr>
        <p:spPr>
          <a:xfrm rot="5400000">
            <a:off x="3558011" y="4738349"/>
            <a:ext cx="310551" cy="85792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CCAB20-FDCE-5E44-B0BC-EC1719A6C312}"/>
              </a:ext>
            </a:extLst>
          </p:cNvPr>
          <p:cNvSpPr txBox="1"/>
          <p:nvPr/>
        </p:nvSpPr>
        <p:spPr>
          <a:xfrm>
            <a:off x="1993712" y="5018270"/>
            <a:ext cx="4187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ship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9C2945A-DEEF-4748-8139-6C68338E476C}"/>
              </a:ext>
            </a:extLst>
          </p:cNvPr>
          <p:cNvSpPr/>
          <p:nvPr/>
        </p:nvSpPr>
        <p:spPr>
          <a:xfrm>
            <a:off x="3503603" y="1874342"/>
            <a:ext cx="3185063" cy="255440"/>
          </a:xfrm>
          <a:prstGeom prst="roundRect">
            <a:avLst/>
          </a:prstGeom>
          <a:pattFill prst="ltVert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/</a:t>
            </a:r>
            <a:r>
              <a:rPr lang="en-US" dirty="0" err="1">
                <a:solidFill>
                  <a:srgbClr val="7030A0"/>
                </a:solidFill>
              </a:rPr>
              <a:t>fleetms</a:t>
            </a:r>
            <a:r>
              <a:rPr lang="en-US" dirty="0">
                <a:solidFill>
                  <a:srgbClr val="7030A0"/>
                </a:solidFill>
              </a:rPr>
              <a:t>/ships/simulate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B18CC44-BCDC-A647-8666-F1C8C9582157}"/>
              </a:ext>
            </a:extLst>
          </p:cNvPr>
          <p:cNvSpPr/>
          <p:nvPr/>
        </p:nvSpPr>
        <p:spPr>
          <a:xfrm>
            <a:off x="3518970" y="2754856"/>
            <a:ext cx="887038" cy="311130"/>
          </a:xfrm>
          <a:prstGeom prst="roundRect">
            <a:avLst/>
          </a:prstGeom>
          <a:pattFill prst="dkHorz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Producer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6DFC9C4-78E1-2849-8F9F-970E24D0B078}"/>
              </a:ext>
            </a:extLst>
          </p:cNvPr>
          <p:cNvSpPr/>
          <p:nvPr/>
        </p:nvSpPr>
        <p:spPr>
          <a:xfrm>
            <a:off x="3484423" y="3084804"/>
            <a:ext cx="3223421" cy="583142"/>
          </a:xfrm>
          <a:prstGeom prst="roundRect">
            <a:avLst>
              <a:gd name="adj" fmla="val 926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5">
                    <a:lumMod val="50000"/>
                  </a:schemeClr>
                </a:solidFill>
              </a:rPr>
              <a:t>Liberty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59D528-96B1-2042-8A3A-A13F44D981AE}"/>
              </a:ext>
            </a:extLst>
          </p:cNvPr>
          <p:cNvSpPr/>
          <p:nvPr/>
        </p:nvSpPr>
        <p:spPr>
          <a:xfrm>
            <a:off x="495067" y="1899532"/>
            <a:ext cx="1498645" cy="179360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Integration Test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B443CB8-78F9-7747-89E7-D1DA64DB5010}"/>
              </a:ext>
            </a:extLst>
          </p:cNvPr>
          <p:cNvSpPr/>
          <p:nvPr/>
        </p:nvSpPr>
        <p:spPr>
          <a:xfrm>
            <a:off x="827932" y="3260786"/>
            <a:ext cx="1013442" cy="311130"/>
          </a:xfrm>
          <a:prstGeom prst="roundRect">
            <a:avLst/>
          </a:prstGeom>
          <a:pattFill prst="dkHorz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Consumer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61D71C-7B27-9F43-8C76-175FEC66F425}"/>
              </a:ext>
            </a:extLst>
          </p:cNvPr>
          <p:cNvSpPr txBox="1"/>
          <p:nvPr/>
        </p:nvSpPr>
        <p:spPr>
          <a:xfrm>
            <a:off x="3322074" y="5018270"/>
            <a:ext cx="731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container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3AF6299B-DA92-F040-B4ED-4129FA110E97}"/>
              </a:ext>
            </a:extLst>
          </p:cNvPr>
          <p:cNvCxnSpPr>
            <a:cxnSpLocks/>
            <a:stCxn id="11" idx="2"/>
            <a:endCxn id="15" idx="0"/>
          </p:cNvCxnSpPr>
          <p:nvPr/>
        </p:nvCxnSpPr>
        <p:spPr>
          <a:xfrm rot="5400000">
            <a:off x="2848962" y="3904743"/>
            <a:ext cx="1952284" cy="2747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A9E1B4CB-59EE-A24B-BF7D-B1612B35EDAA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rot="5400000">
            <a:off x="2106635" y="3162416"/>
            <a:ext cx="1952284" cy="175942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AA2D55B1-2CE9-8046-929A-93FC46EBC13F}"/>
              </a:ext>
            </a:extLst>
          </p:cNvPr>
          <p:cNvCxnSpPr>
            <a:cxnSpLocks/>
            <a:stCxn id="7" idx="4"/>
            <a:endCxn id="12" idx="2"/>
          </p:cNvCxnSpPr>
          <p:nvPr/>
        </p:nvCxnSpPr>
        <p:spPr>
          <a:xfrm rot="5400000" flipH="1">
            <a:off x="1648634" y="3257935"/>
            <a:ext cx="1750672" cy="2378634"/>
          </a:xfrm>
          <a:prstGeom prst="bentConnector3">
            <a:avLst>
              <a:gd name="adj1" fmla="val -2869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1E592511-E24D-3D4F-82EC-3514C2885244}"/>
              </a:ext>
            </a:extLst>
          </p:cNvPr>
          <p:cNvCxnSpPr>
            <a:cxnSpLocks/>
            <a:stCxn id="14" idx="0"/>
            <a:endCxn id="9" idx="0"/>
          </p:cNvCxnSpPr>
          <p:nvPr/>
        </p:nvCxnSpPr>
        <p:spPr>
          <a:xfrm rot="5400000" flipH="1" flipV="1">
            <a:off x="3157667" y="-38935"/>
            <a:ext cx="25190" cy="3851745"/>
          </a:xfrm>
          <a:prstGeom prst="bentConnector3">
            <a:avLst>
              <a:gd name="adj1" fmla="val 100750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1C73FC52-5014-304F-B232-E39ED6B541D9}"/>
              </a:ext>
            </a:extLst>
          </p:cNvPr>
          <p:cNvSpPr/>
          <p:nvPr/>
        </p:nvSpPr>
        <p:spPr>
          <a:xfrm>
            <a:off x="1863515" y="3166900"/>
            <a:ext cx="362309" cy="3623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170403B-2919-FE45-A8FA-52740977B8E6}"/>
              </a:ext>
            </a:extLst>
          </p:cNvPr>
          <p:cNvSpPr/>
          <p:nvPr/>
        </p:nvSpPr>
        <p:spPr>
          <a:xfrm>
            <a:off x="2015915" y="1248960"/>
            <a:ext cx="362309" cy="3623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86DA045-0F42-4A4C-8A0F-84FF79C67513}"/>
              </a:ext>
            </a:extLst>
          </p:cNvPr>
          <p:cNvSpPr/>
          <p:nvPr/>
        </p:nvSpPr>
        <p:spPr>
          <a:xfrm>
            <a:off x="3603175" y="3905897"/>
            <a:ext cx="362309" cy="3623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8CDF146-26C3-0C46-A796-D401ABEB56C4}"/>
              </a:ext>
            </a:extLst>
          </p:cNvPr>
          <p:cNvSpPr/>
          <p:nvPr/>
        </p:nvSpPr>
        <p:spPr>
          <a:xfrm>
            <a:off x="1037071" y="4042079"/>
            <a:ext cx="362309" cy="3623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502116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122B3-31DD-144D-8573-287A475EB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788" y="60120"/>
            <a:ext cx="10886813" cy="638174"/>
          </a:xfrm>
        </p:spPr>
        <p:txBody>
          <a:bodyPr>
            <a:normAutofit fontScale="90000"/>
          </a:bodyPr>
          <a:lstStyle/>
          <a:p>
            <a:r>
              <a:rPr lang="en-US" dirty="0"/>
              <a:t>EDA Landscape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7F9F32-8F49-694A-85B5-9B822DFA2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49862-13E2-C34D-815E-8545BD36FC59}" type="slidenum">
              <a:rPr lang="en-US" smtClean="0">
                <a:solidFill>
                  <a:srgbClr val="6D7777"/>
                </a:solidFill>
              </a:rPr>
              <a:pPr/>
              <a:t>38</a:t>
            </a:fld>
            <a:endParaRPr lang="en-US" dirty="0">
              <a:solidFill>
                <a:srgbClr val="6D7777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FF30C9-98A4-2A4C-B5B9-D0F6A1FC2933}"/>
              </a:ext>
            </a:extLst>
          </p:cNvPr>
          <p:cNvSpPr/>
          <p:nvPr/>
        </p:nvSpPr>
        <p:spPr>
          <a:xfrm>
            <a:off x="250319" y="1317137"/>
            <a:ext cx="1004207" cy="4485135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b" anchorCtr="1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&amp; Event Sources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B8B9389-652E-C04A-9D30-DBD04AE4D00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69081" y="1644037"/>
            <a:ext cx="135998" cy="11667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CB488CD-E624-C242-9069-6A45F453DD9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581" y="1489325"/>
            <a:ext cx="182219" cy="17729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6D7983F-3F9D-4E41-B0E8-42B086482948}"/>
              </a:ext>
            </a:extLst>
          </p:cNvPr>
          <p:cNvSpPr txBox="1"/>
          <p:nvPr/>
        </p:nvSpPr>
        <p:spPr>
          <a:xfrm>
            <a:off x="229870" y="178712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IoT Sources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FA980A2D-0D92-444B-A651-1F93E2979ABE}"/>
              </a:ext>
            </a:extLst>
          </p:cNvPr>
          <p:cNvSpPr/>
          <p:nvPr/>
        </p:nvSpPr>
        <p:spPr>
          <a:xfrm>
            <a:off x="449027" y="2342478"/>
            <a:ext cx="446006" cy="248275"/>
          </a:xfrm>
          <a:prstGeom prst="can">
            <a:avLst/>
          </a:prstGeom>
          <a:solidFill>
            <a:sysClr val="windowText" lastClr="000000">
              <a:lumMod val="50000"/>
              <a:lumOff val="50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31EE0F-5F89-D448-A20B-E69A9682E78F}"/>
              </a:ext>
            </a:extLst>
          </p:cNvPr>
          <p:cNvSpPr txBox="1"/>
          <p:nvPr/>
        </p:nvSpPr>
        <p:spPr>
          <a:xfrm>
            <a:off x="229870" y="263681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Data Sources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ECA1E9-FC30-3B42-AFD7-35E3D8671395}"/>
              </a:ext>
            </a:extLst>
          </p:cNvPr>
          <p:cNvSpPr/>
          <p:nvPr/>
        </p:nvSpPr>
        <p:spPr>
          <a:xfrm>
            <a:off x="1252476" y="1312431"/>
            <a:ext cx="9836702" cy="4489853"/>
          </a:xfrm>
          <a:prstGeom prst="rect">
            <a:avLst/>
          </a:prstGeom>
          <a:solidFill>
            <a:srgbClr val="4472C4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b" anchorCtr="1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, Analytics, Intelligence Services  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45638BC-B8C4-BF4B-8CF6-DE03445C29E2}"/>
              </a:ext>
            </a:extLst>
          </p:cNvPr>
          <p:cNvSpPr/>
          <p:nvPr/>
        </p:nvSpPr>
        <p:spPr>
          <a:xfrm>
            <a:off x="4276918" y="3537353"/>
            <a:ext cx="1862657" cy="39356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Streaming Analytics </a:t>
            </a:r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EF10164B-85BE-DC4F-AF03-E14AC030FDA2}"/>
              </a:ext>
            </a:extLst>
          </p:cNvPr>
          <p:cNvSpPr/>
          <p:nvPr/>
        </p:nvSpPr>
        <p:spPr>
          <a:xfrm>
            <a:off x="5572029" y="4177845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F6585EC0-C9CF-7A4D-84B2-97E12BA21272}"/>
              </a:ext>
            </a:extLst>
          </p:cNvPr>
          <p:cNvSpPr/>
          <p:nvPr/>
        </p:nvSpPr>
        <p:spPr>
          <a:xfrm>
            <a:off x="3652196" y="4752419"/>
            <a:ext cx="1774532" cy="29582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Data Analysis / Learn  (ML)</a:t>
            </a:r>
            <a:endParaRPr kumimoji="0" lang="en-US" sz="11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8C51830F-B9AC-DF49-B04E-81D2DCCD31A0}"/>
              </a:ext>
            </a:extLst>
          </p:cNvPr>
          <p:cNvCxnSpPr>
            <a:cxnSpLocks/>
            <a:stCxn id="37" idx="2"/>
            <a:endCxn id="38" idx="1"/>
          </p:cNvCxnSpPr>
          <p:nvPr/>
        </p:nvCxnSpPr>
        <p:spPr>
          <a:xfrm rot="16200000" flipH="1">
            <a:off x="5408558" y="3730601"/>
            <a:ext cx="246932" cy="647555"/>
          </a:xfrm>
          <a:prstGeom prst="bentConnector3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00B3340-01E8-AD49-8C51-ACCF4FE4EA16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252476" y="3023639"/>
            <a:ext cx="371191" cy="21969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A0C54CB4-F6B8-2D40-A583-74F00AFAE0F1}"/>
              </a:ext>
            </a:extLst>
          </p:cNvPr>
          <p:cNvCxnSpPr>
            <a:cxnSpLocks/>
            <a:stCxn id="38" idx="3"/>
            <a:endCxn id="39" idx="0"/>
          </p:cNvCxnSpPr>
          <p:nvPr/>
        </p:nvCxnSpPr>
        <p:spPr>
          <a:xfrm rot="5400000">
            <a:off x="5091631" y="3988247"/>
            <a:ext cx="212003" cy="1316340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8BED309F-C7A1-BE4D-8A93-0C4D3D9481D4}"/>
              </a:ext>
            </a:extLst>
          </p:cNvPr>
          <p:cNvCxnSpPr>
            <a:cxnSpLocks/>
            <a:stCxn id="51" idx="0"/>
            <a:endCxn id="16" idx="2"/>
          </p:cNvCxnSpPr>
          <p:nvPr/>
        </p:nvCxnSpPr>
        <p:spPr>
          <a:xfrm rot="16200000" flipV="1">
            <a:off x="5517445" y="2312489"/>
            <a:ext cx="703315" cy="326249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38B3B8D-1573-434B-A746-482592171EE7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3054527" y="2213133"/>
            <a:ext cx="9745" cy="631472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F8132E8-A5F5-624C-AA94-783A36FDA05C}"/>
              </a:ext>
            </a:extLst>
          </p:cNvPr>
          <p:cNvCxnSpPr>
            <a:cxnSpLocks/>
          </p:cNvCxnSpPr>
          <p:nvPr/>
        </p:nvCxnSpPr>
        <p:spPr>
          <a:xfrm flipV="1">
            <a:off x="5110890" y="3967260"/>
            <a:ext cx="0" cy="731372"/>
          </a:xfrm>
          <a:prstGeom prst="straightConnector1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56F1EB18-AFC7-7040-B32D-3C8B71375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66" y="3134760"/>
            <a:ext cx="402467" cy="47811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62AE6D9D-0BF4-D849-831F-537F57F4D82C}"/>
              </a:ext>
            </a:extLst>
          </p:cNvPr>
          <p:cNvSpPr txBox="1"/>
          <p:nvPr/>
        </p:nvSpPr>
        <p:spPr>
          <a:xfrm>
            <a:off x="265893" y="3537353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Mobile App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2018CF-4CC9-B846-A95A-03C4131C6CD8}"/>
              </a:ext>
            </a:extLst>
          </p:cNvPr>
          <p:cNvSpPr txBox="1"/>
          <p:nvPr/>
        </p:nvSpPr>
        <p:spPr>
          <a:xfrm>
            <a:off x="252040" y="407213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Web App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F1C8495-67E6-0643-88C9-9C8D23224433}"/>
              </a:ext>
            </a:extLst>
          </p:cNvPr>
          <p:cNvSpPr txBox="1"/>
          <p:nvPr/>
        </p:nvSpPr>
        <p:spPr>
          <a:xfrm>
            <a:off x="271438" y="4540417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Microservice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026256-7386-C24F-BE52-521AD1511DEC}"/>
              </a:ext>
            </a:extLst>
          </p:cNvPr>
          <p:cNvGrpSpPr/>
          <p:nvPr/>
        </p:nvGrpSpPr>
        <p:grpSpPr>
          <a:xfrm>
            <a:off x="2380952" y="1383598"/>
            <a:ext cx="1366640" cy="829535"/>
            <a:chOff x="6233300" y="987960"/>
            <a:chExt cx="1366640" cy="642251"/>
          </a:xfrm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CFE071B2-3DD2-9D40-86C4-961FB1D4F35A}"/>
                </a:ext>
              </a:extLst>
            </p:cNvPr>
            <p:cNvSpPr/>
            <p:nvPr/>
          </p:nvSpPr>
          <p:spPr>
            <a:xfrm>
              <a:off x="6233300" y="987960"/>
              <a:ext cx="1366640" cy="642251"/>
            </a:xfrm>
            <a:prstGeom prst="roundRect">
              <a:avLst/>
            </a:prstGeom>
            <a:solidFill>
              <a:sysClr val="window" lastClr="FFFFFF">
                <a:lumMod val="95000"/>
              </a:sysClr>
            </a:solidFill>
            <a:ln w="12700" cap="flat">
              <a:solidFill>
                <a:sysClr val="windowText" lastClr="000000"/>
              </a:solidFill>
              <a:prstDash val="solid"/>
              <a:bevel/>
            </a:ln>
            <a:effectLst/>
            <a:sp3d/>
          </p:spPr>
          <p:txBody>
            <a:bodyPr rot="0" spcFirstLastPara="1" vertOverflow="overflow" horzOverflow="overflow" vert="horz" wrap="square" lIns="41147" tIns="41147" rIns="41147" bIns="41147" numCol="1" spcCol="38100" rtlCol="0" anchor="b" anchorCtr="1">
              <a:noAutofit/>
            </a:bodyPr>
            <a:lstStyle/>
            <a:p>
              <a:pPr marL="0" marR="0" lvl="0" indent="0" algn="ctr" defTabSz="41146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cs typeface="Calibri"/>
                  <a:sym typeface="Calibri"/>
                </a:rPr>
                <a:t>Function Serverless Apps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95C914A-D9E8-FD4E-AE33-3ADC8675C106}"/>
                </a:ext>
              </a:extLst>
            </p:cNvPr>
            <p:cNvGrpSpPr/>
            <p:nvPr/>
          </p:nvGrpSpPr>
          <p:grpSpPr>
            <a:xfrm>
              <a:off x="6510368" y="1070178"/>
              <a:ext cx="812505" cy="166518"/>
              <a:chOff x="6496937" y="1070178"/>
              <a:chExt cx="812505" cy="166518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38300EDD-8B6F-D946-B5C6-0D0D4C8DD4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496937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5E9D19A-6FD2-2542-BC81-7FC0796B70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805027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BA13BE63-9330-0F44-A96D-5564891F5F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113118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333BC4D-FE0D-5646-9937-56DEF3180C65}"/>
              </a:ext>
            </a:extLst>
          </p:cNvPr>
          <p:cNvGrpSpPr/>
          <p:nvPr/>
        </p:nvGrpSpPr>
        <p:grpSpPr>
          <a:xfrm>
            <a:off x="4598778" y="1383598"/>
            <a:ext cx="2214398" cy="740358"/>
            <a:chOff x="6293684" y="1964612"/>
            <a:chExt cx="1383360" cy="527720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94F742FB-DF75-B442-8902-4AF56E31B1B8}"/>
                </a:ext>
              </a:extLst>
            </p:cNvPr>
            <p:cNvSpPr/>
            <p:nvPr/>
          </p:nvSpPr>
          <p:spPr>
            <a:xfrm>
              <a:off x="6293684" y="1964612"/>
              <a:ext cx="1383360" cy="527720"/>
            </a:xfrm>
            <a:prstGeom prst="roundRect">
              <a:avLst/>
            </a:prstGeom>
            <a:solidFill>
              <a:sysClr val="window" lastClr="FFFFFF">
                <a:lumMod val="95000"/>
              </a:sysClr>
            </a:solidFill>
            <a:ln w="12700" cap="flat">
              <a:solidFill>
                <a:sysClr val="windowText" lastClr="000000"/>
              </a:solidFill>
              <a:prstDash val="solid"/>
              <a:bevel/>
            </a:ln>
            <a:effectLst/>
            <a:sp3d/>
          </p:spPr>
          <p:txBody>
            <a:bodyPr rot="0" spcFirstLastPara="1" vertOverflow="overflow" horzOverflow="overflow" vert="horz" wrap="square" lIns="41147" tIns="41147" rIns="41147" bIns="41147" numCol="1" spcCol="38100" rtlCol="0" anchor="b" anchorCtr="1">
              <a:noAutofit/>
            </a:bodyPr>
            <a:lstStyle/>
            <a:p>
              <a:pPr marL="0" marR="0" lvl="0" indent="0" algn="ctr" defTabSz="41146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Cloud Native Apps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3231353-1CC5-6942-8632-985E68E8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23902" y="2305977"/>
              <a:ext cx="240276" cy="18635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94E8DA8-7CE6-A944-9CD4-27839D9DA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42240" y="2234905"/>
              <a:ext cx="201542" cy="2397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4E40A57-F499-7344-BF3C-DAD8FF02DDA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74268" y="1977920"/>
              <a:ext cx="437886" cy="31128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649DEF4-82F7-F84D-9AA3-2CFE045B2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89056" y="1967827"/>
              <a:ext cx="437886" cy="31128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9012693-18D6-1E4B-8B7C-F20792CA0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28223" y="1967827"/>
              <a:ext cx="437886" cy="311281"/>
            </a:xfrm>
            <a:prstGeom prst="rect">
              <a:avLst/>
            </a:prstGeom>
          </p:spPr>
        </p:pic>
      </p:grp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06EFF592-09ED-2C42-A54C-730EF05508D6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3470525" y="3100679"/>
            <a:ext cx="806393" cy="633454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2" name="Elbow Connector 91">
            <a:extLst>
              <a:ext uri="{FF2B5EF4-FFF2-40B4-BE49-F238E27FC236}">
                <a16:creationId xmlns:a16="http://schemas.microsoft.com/office/drawing/2014/main" id="{3E2F731F-7BE5-2248-834E-E2D2B13F55F5}"/>
              </a:ext>
            </a:extLst>
          </p:cNvPr>
          <p:cNvCxnSpPr>
            <a:cxnSpLocks/>
            <a:endCxn id="39" idx="1"/>
          </p:cNvCxnSpPr>
          <p:nvPr/>
        </p:nvCxnSpPr>
        <p:spPr>
          <a:xfrm rot="16200000" flipH="1">
            <a:off x="2175399" y="3423537"/>
            <a:ext cx="1599644" cy="1353950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8" name="Elbow Connector 97">
            <a:extLst>
              <a:ext uri="{FF2B5EF4-FFF2-40B4-BE49-F238E27FC236}">
                <a16:creationId xmlns:a16="http://schemas.microsoft.com/office/drawing/2014/main" id="{37C79AA2-E279-7F45-A525-7A077A928888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6139575" y="3300690"/>
            <a:ext cx="219240" cy="433443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6B288E6B-A2E5-1C4A-A457-3C9B3624E587}"/>
              </a:ext>
            </a:extLst>
          </p:cNvPr>
          <p:cNvSpPr/>
          <p:nvPr/>
        </p:nvSpPr>
        <p:spPr>
          <a:xfrm>
            <a:off x="7106206" y="4091519"/>
            <a:ext cx="1397425" cy="517467"/>
          </a:xfrm>
          <a:prstGeom prst="roundRect">
            <a:avLst/>
          </a:prstGeom>
          <a:solidFill>
            <a:schemeClr val="bg1"/>
          </a:solidFill>
          <a:ln>
            <a:solidFill>
              <a:srgbClr val="4472C4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rgbClr val="0070C0"/>
                </a:solidFill>
              </a:rPr>
              <a:t>Visualization / </a:t>
            </a:r>
          </a:p>
          <a:p>
            <a:pPr algn="ctr"/>
            <a:r>
              <a:rPr lang="en-US" sz="1100" dirty="0">
                <a:solidFill>
                  <a:srgbClr val="0070C0"/>
                </a:solidFill>
              </a:rPr>
              <a:t>Dashboard App</a:t>
            </a:r>
          </a:p>
        </p:txBody>
      </p:sp>
      <p:sp>
        <p:nvSpPr>
          <p:cNvPr id="102" name="Can 101">
            <a:extLst>
              <a:ext uri="{FF2B5EF4-FFF2-40B4-BE49-F238E27FC236}">
                <a16:creationId xmlns:a16="http://schemas.microsoft.com/office/drawing/2014/main" id="{6BE6E405-FE09-7349-AA65-9C5E19BCFE06}"/>
              </a:ext>
            </a:extLst>
          </p:cNvPr>
          <p:cNvSpPr/>
          <p:nvPr/>
        </p:nvSpPr>
        <p:spPr>
          <a:xfrm>
            <a:off x="7033406" y="1568429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E79FE47B-8CEE-1243-9D0D-DA942DB14E2D}"/>
              </a:ext>
            </a:extLst>
          </p:cNvPr>
          <p:cNvCxnSpPr>
            <a:cxnSpLocks/>
            <a:stCxn id="38" idx="4"/>
            <a:endCxn id="101" idx="1"/>
          </p:cNvCxnSpPr>
          <p:nvPr/>
        </p:nvCxnSpPr>
        <p:spPr>
          <a:xfrm flipV="1">
            <a:off x="6139574" y="4350253"/>
            <a:ext cx="966632" cy="8878"/>
          </a:xfrm>
          <a:prstGeom prst="straightConnector1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111" name="Picture 110">
            <a:extLst>
              <a:ext uri="{FF2B5EF4-FFF2-40B4-BE49-F238E27FC236}">
                <a16:creationId xmlns:a16="http://schemas.microsoft.com/office/drawing/2014/main" id="{11CC8E77-FA9B-184C-99C3-28FF09394C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08582" y="4429265"/>
            <a:ext cx="437886" cy="311281"/>
          </a:xfrm>
          <a:prstGeom prst="rect">
            <a:avLst/>
          </a:prstGeom>
        </p:spPr>
      </p:pic>
      <p:sp>
        <p:nvSpPr>
          <p:cNvPr id="113" name="TextBox 112">
            <a:extLst>
              <a:ext uri="{FF2B5EF4-FFF2-40B4-BE49-F238E27FC236}">
                <a16:creationId xmlns:a16="http://schemas.microsoft.com/office/drawing/2014/main" id="{1DDC63FA-F7E9-154F-80F4-2102645CA217}"/>
              </a:ext>
            </a:extLst>
          </p:cNvPr>
          <p:cNvSpPr txBox="1"/>
          <p:nvPr/>
        </p:nvSpPr>
        <p:spPr>
          <a:xfrm>
            <a:off x="1778355" y="3801547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Live data/event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B3A03B90-6780-0649-B35D-6462F26516E4}"/>
              </a:ext>
            </a:extLst>
          </p:cNvPr>
          <p:cNvSpPr/>
          <p:nvPr/>
        </p:nvSpPr>
        <p:spPr>
          <a:xfrm>
            <a:off x="7033406" y="3555570"/>
            <a:ext cx="1470225" cy="40438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Decision Insight</a:t>
            </a:r>
          </a:p>
        </p:txBody>
      </p: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10FB6D29-51E5-404B-AD6E-801D3EB3FE60}"/>
              </a:ext>
            </a:extLst>
          </p:cNvPr>
          <p:cNvCxnSpPr>
            <a:cxnSpLocks/>
          </p:cNvCxnSpPr>
          <p:nvPr/>
        </p:nvCxnSpPr>
        <p:spPr>
          <a:xfrm flipV="1">
            <a:off x="8515222" y="3293896"/>
            <a:ext cx="347861" cy="502992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8E041301-644C-0449-BAC2-0556E4263657}"/>
              </a:ext>
            </a:extLst>
          </p:cNvPr>
          <p:cNvCxnSpPr>
            <a:cxnSpLocks/>
          </p:cNvCxnSpPr>
          <p:nvPr/>
        </p:nvCxnSpPr>
        <p:spPr>
          <a:xfrm>
            <a:off x="6222759" y="3112273"/>
            <a:ext cx="806393" cy="633454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9734DCF4-A630-BB42-BDA8-CE8D059FAF43}"/>
              </a:ext>
            </a:extLst>
          </p:cNvPr>
          <p:cNvSpPr/>
          <p:nvPr/>
        </p:nvSpPr>
        <p:spPr>
          <a:xfrm>
            <a:off x="8159627" y="1531611"/>
            <a:ext cx="1470225" cy="40438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Legacy App</a:t>
            </a:r>
          </a:p>
        </p:txBody>
      </p:sp>
      <p:sp>
        <p:nvSpPr>
          <p:cNvPr id="52" name="Can 51">
            <a:extLst>
              <a:ext uri="{FF2B5EF4-FFF2-40B4-BE49-F238E27FC236}">
                <a16:creationId xmlns:a16="http://schemas.microsoft.com/office/drawing/2014/main" id="{209E8A87-1236-CD49-9CE6-55AA4E90ED57}"/>
              </a:ext>
            </a:extLst>
          </p:cNvPr>
          <p:cNvSpPr/>
          <p:nvPr/>
        </p:nvSpPr>
        <p:spPr>
          <a:xfrm>
            <a:off x="9873240" y="1538865"/>
            <a:ext cx="757048" cy="436674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RDBMS</a:t>
            </a:r>
          </a:p>
        </p:txBody>
      </p: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8A9CF725-75C0-314E-A459-AE7E0CB3026F}"/>
              </a:ext>
            </a:extLst>
          </p:cNvPr>
          <p:cNvCxnSpPr>
            <a:cxnSpLocks/>
            <a:endCxn id="49" idx="2"/>
          </p:cNvCxnSpPr>
          <p:nvPr/>
        </p:nvCxnSpPr>
        <p:spPr>
          <a:xfrm rot="5400000" flipH="1" flipV="1">
            <a:off x="8096520" y="1997588"/>
            <a:ext cx="859808" cy="736632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69D6B6CB-155E-8B42-97F5-6BB9DFAF6BD1}"/>
              </a:ext>
            </a:extLst>
          </p:cNvPr>
          <p:cNvSpPr/>
          <p:nvPr/>
        </p:nvSpPr>
        <p:spPr>
          <a:xfrm>
            <a:off x="1623667" y="2827271"/>
            <a:ext cx="8817118" cy="436674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Event Backbone</a:t>
            </a:r>
          </a:p>
        </p:txBody>
      </p:sp>
      <p:sp>
        <p:nvSpPr>
          <p:cNvPr id="62" name="Can 61">
            <a:extLst>
              <a:ext uri="{FF2B5EF4-FFF2-40B4-BE49-F238E27FC236}">
                <a16:creationId xmlns:a16="http://schemas.microsoft.com/office/drawing/2014/main" id="{4CD15220-C640-6548-95E7-75B45430246F}"/>
              </a:ext>
            </a:extLst>
          </p:cNvPr>
          <p:cNvSpPr/>
          <p:nvPr/>
        </p:nvSpPr>
        <p:spPr>
          <a:xfrm>
            <a:off x="9874759" y="2822530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63" name="Can 62">
            <a:extLst>
              <a:ext uri="{FF2B5EF4-FFF2-40B4-BE49-F238E27FC236}">
                <a16:creationId xmlns:a16="http://schemas.microsoft.com/office/drawing/2014/main" id="{FD2E6803-0092-CC4C-BFFF-42A5950DF78D}"/>
              </a:ext>
            </a:extLst>
          </p:cNvPr>
          <p:cNvSpPr/>
          <p:nvPr/>
        </p:nvSpPr>
        <p:spPr>
          <a:xfrm>
            <a:off x="3776449" y="1604892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29260887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FC843-CBA3-204A-9087-239C7E4B5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67ACBBC-AC3A-6441-9333-8588DEF406CC}"/>
              </a:ext>
            </a:extLst>
          </p:cNvPr>
          <p:cNvGrpSpPr/>
          <p:nvPr/>
        </p:nvGrpSpPr>
        <p:grpSpPr>
          <a:xfrm>
            <a:off x="273080" y="1690688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5617F9A-3796-EB42-B8DC-C9D8FF72D6EC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A423A90-EA4A-5142-813C-F3A898C45B6F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B888190-B728-F147-9739-63FB81E19921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D661D8-0AA4-3A42-B1A0-A410FD2F45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7ACA3A-B2A7-DA42-A0C4-2CA2E2EB38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839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Storming in one view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6B7FFC-E808-BC4E-8177-FDE18ACA2A79}"/>
              </a:ext>
            </a:extLst>
          </p:cNvPr>
          <p:cNvSpPr/>
          <p:nvPr/>
        </p:nvSpPr>
        <p:spPr>
          <a:xfrm>
            <a:off x="6364185" y="397834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in the domain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4AEE3B-AEC7-4449-A064-1B5495AC8569}"/>
              </a:ext>
            </a:extLst>
          </p:cNvPr>
          <p:cNvSpPr/>
          <p:nvPr/>
        </p:nvSpPr>
        <p:spPr>
          <a:xfrm>
            <a:off x="5246896" y="2006173"/>
            <a:ext cx="1211339" cy="952594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Policy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: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Whenever…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62D00E-0A77-B940-AE3F-C160CA54AADE}"/>
              </a:ext>
            </a:extLst>
          </p:cNvPr>
          <p:cNvSpPr/>
          <p:nvPr/>
        </p:nvSpPr>
        <p:spPr>
          <a:xfrm>
            <a:off x="838200" y="3305482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Actor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BEA687-DF35-744C-B23D-E7C9B223ABB3}"/>
              </a:ext>
            </a:extLst>
          </p:cNvPr>
          <p:cNvSpPr/>
          <p:nvPr/>
        </p:nvSpPr>
        <p:spPr>
          <a:xfrm>
            <a:off x="2049538" y="1690688"/>
            <a:ext cx="1172686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Command</a:t>
            </a:r>
          </a:p>
          <a:p>
            <a:pPr algn="ctr"/>
            <a:r>
              <a:rPr lang="en-US" sz="1400" dirty="0"/>
              <a:t>User actions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8CAFCB-32D3-3E46-8117-F4DE882ACDF7}"/>
              </a:ext>
            </a:extLst>
          </p:cNvPr>
          <p:cNvSpPr/>
          <p:nvPr/>
        </p:nvSpPr>
        <p:spPr>
          <a:xfrm>
            <a:off x="1755734" y="5501334"/>
            <a:ext cx="146649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User Interface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15F105-4A64-3249-AEC9-08469C23FD74}"/>
              </a:ext>
            </a:extLst>
          </p:cNvPr>
          <p:cNvSpPr/>
          <p:nvPr/>
        </p:nvSpPr>
        <p:spPr>
          <a:xfrm>
            <a:off x="4626964" y="5820166"/>
            <a:ext cx="997460" cy="5390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Data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94371A-309B-B843-BA80-1F89CA4B7CF5}"/>
              </a:ext>
            </a:extLst>
          </p:cNvPr>
          <p:cNvSpPr/>
          <p:nvPr/>
        </p:nvSpPr>
        <p:spPr>
          <a:xfrm>
            <a:off x="8227288" y="241961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External System</a:t>
            </a:r>
          </a:p>
        </p:txBody>
      </p: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E34EA4BF-7235-D647-BDEA-0F0D3A5B2F7E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rot="5400000" flipH="1" flipV="1">
            <a:off x="1167906" y="2423851"/>
            <a:ext cx="1157594" cy="6056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0AA98F7-2C3D-A249-A6D0-771C9E910C2F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>
            <a:off x="3222224" y="2147888"/>
            <a:ext cx="1075549" cy="146729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7822544-B81F-2C4B-80C0-770BFBB7E82B}"/>
              </a:ext>
            </a:extLst>
          </p:cNvPr>
          <p:cNvSpPr/>
          <p:nvPr/>
        </p:nvSpPr>
        <p:spPr>
          <a:xfrm>
            <a:off x="3348650" y="3615185"/>
            <a:ext cx="1898245" cy="9369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Information needed in order to make system decision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95F2979A-1761-9D46-92EC-4FDB454E1E4E}"/>
              </a:ext>
            </a:extLst>
          </p:cNvPr>
          <p:cNvCxnSpPr>
            <a:cxnSpLocks/>
            <a:stCxn id="15" idx="3"/>
            <a:endCxn id="4" idx="1"/>
          </p:cNvCxnSpPr>
          <p:nvPr/>
        </p:nvCxnSpPr>
        <p:spPr>
          <a:xfrm>
            <a:off x="5246895" y="4083636"/>
            <a:ext cx="1117290" cy="47442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D2B07B4A-A814-EB4D-940F-904D522CC67B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7771164" y="3138377"/>
            <a:ext cx="1218073" cy="16093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52B7B640-1C2D-144E-8F87-FFAC45F8126C}"/>
              </a:ext>
            </a:extLst>
          </p:cNvPr>
          <p:cNvCxnSpPr>
            <a:cxnSpLocks/>
            <a:stCxn id="4" idx="0"/>
            <a:endCxn id="5" idx="2"/>
          </p:cNvCxnSpPr>
          <p:nvPr/>
        </p:nvCxnSpPr>
        <p:spPr>
          <a:xfrm rot="16200000" flipV="1">
            <a:off x="5901423" y="2909910"/>
            <a:ext cx="1019576" cy="111728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38F0AC04-542A-F44A-A18C-5FA48CE5CDF5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>
            <a:off x="3220892" y="1927886"/>
            <a:ext cx="2026004" cy="55458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ACEA667C-A2DF-9448-A8E2-7B50B048647B}"/>
              </a:ext>
            </a:extLst>
          </p:cNvPr>
          <p:cNvCxnSpPr>
            <a:cxnSpLocks/>
            <a:stCxn id="8" idx="0"/>
            <a:endCxn id="6" idx="2"/>
          </p:cNvCxnSpPr>
          <p:nvPr/>
        </p:nvCxnSpPr>
        <p:spPr>
          <a:xfrm rot="16200000" flipV="1">
            <a:off x="1204929" y="4217284"/>
            <a:ext cx="1522991" cy="104511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7DCA8D4C-D273-4445-8F96-9847F72FCCAC}"/>
              </a:ext>
            </a:extLst>
          </p:cNvPr>
          <p:cNvCxnSpPr>
            <a:cxnSpLocks/>
            <a:stCxn id="9" idx="1"/>
            <a:endCxn id="8" idx="3"/>
          </p:cNvCxnSpPr>
          <p:nvPr/>
        </p:nvCxnSpPr>
        <p:spPr>
          <a:xfrm rot="10800000">
            <a:off x="3222224" y="5958534"/>
            <a:ext cx="1404740" cy="13116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A91FAE0-1923-8748-9D03-896D942A2DBD}"/>
              </a:ext>
            </a:extLst>
          </p:cNvPr>
          <p:cNvSpPr txBox="1"/>
          <p:nvPr/>
        </p:nvSpPr>
        <p:spPr>
          <a:xfrm>
            <a:off x="6969854" y="5196416"/>
            <a:ext cx="176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 state transition happened somewhere</a:t>
            </a:r>
          </a:p>
        </p:txBody>
      </p: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01AC5A18-2623-9F4E-BFD1-624276058CA1}"/>
              </a:ext>
            </a:extLst>
          </p:cNvPr>
          <p:cNvCxnSpPr>
            <a:cxnSpLocks/>
            <a:stCxn id="15" idx="2"/>
            <a:endCxn id="9" idx="0"/>
          </p:cNvCxnSpPr>
          <p:nvPr/>
        </p:nvCxnSpPr>
        <p:spPr>
          <a:xfrm rot="16200000" flipH="1">
            <a:off x="4077694" y="4772165"/>
            <a:ext cx="1268079" cy="82792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7E06BEC6-49CB-7C41-9179-05F448DFC90E}"/>
              </a:ext>
            </a:extLst>
          </p:cNvPr>
          <p:cNvCxnSpPr>
            <a:cxnSpLocks/>
            <a:stCxn id="4" idx="2"/>
            <a:endCxn id="9" idx="3"/>
          </p:cNvCxnSpPr>
          <p:nvPr/>
        </p:nvCxnSpPr>
        <p:spPr>
          <a:xfrm rot="5400000">
            <a:off x="5821183" y="4941028"/>
            <a:ext cx="951914" cy="134543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0285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FDFE5A-9A76-984C-8403-CB57C963212B}"/>
              </a:ext>
            </a:extLst>
          </p:cNvPr>
          <p:cNvCxnSpPr/>
          <p:nvPr/>
        </p:nvCxnSpPr>
        <p:spPr>
          <a:xfrm>
            <a:off x="299049" y="3896263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56ABF8C-FBA6-BF44-AA7B-740F19EFBBB7}"/>
              </a:ext>
            </a:extLst>
          </p:cNvPr>
          <p:cNvCxnSpPr>
            <a:cxnSpLocks/>
          </p:cNvCxnSpPr>
          <p:nvPr/>
        </p:nvCxnSpPr>
        <p:spPr>
          <a:xfrm>
            <a:off x="1325378" y="1725751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A67AF3F7-98CC-F34F-B296-53C5055E47F8}"/>
              </a:ext>
            </a:extLst>
          </p:cNvPr>
          <p:cNvSpPr/>
          <p:nvPr/>
        </p:nvSpPr>
        <p:spPr>
          <a:xfrm>
            <a:off x="719708" y="193213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Pivotal 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43740F-4D27-EE47-A42D-8FCB1BE68AE0}"/>
              </a:ext>
            </a:extLst>
          </p:cNvPr>
          <p:cNvSpPr txBox="1"/>
          <p:nvPr/>
        </p:nvSpPr>
        <p:spPr>
          <a:xfrm>
            <a:off x="4226943" y="5158596"/>
            <a:ext cx="308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Candidate System Boundaries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DACD4B7-E2FD-7C4F-BD4C-85129E503D7C}"/>
              </a:ext>
            </a:extLst>
          </p:cNvPr>
          <p:cNvCxnSpPr>
            <a:cxnSpLocks/>
          </p:cNvCxnSpPr>
          <p:nvPr/>
        </p:nvCxnSpPr>
        <p:spPr>
          <a:xfrm>
            <a:off x="10361378" y="1690688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6311C4D6-F746-0043-8449-FE08A442A963}"/>
              </a:ext>
            </a:extLst>
          </p:cNvPr>
          <p:cNvSpPr/>
          <p:nvPr/>
        </p:nvSpPr>
        <p:spPr>
          <a:xfrm>
            <a:off x="9755709" y="1802294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Pivotal Event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4D5141-212B-9A41-BF6C-FA60F6311BFD}"/>
              </a:ext>
            </a:extLst>
          </p:cNvPr>
          <p:cNvSpPr/>
          <p:nvPr/>
        </p:nvSpPr>
        <p:spPr>
          <a:xfrm>
            <a:off x="2536716" y="2961737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F2DD90-A5ED-3247-91C0-A9C548E3B003}"/>
              </a:ext>
            </a:extLst>
          </p:cNvPr>
          <p:cNvSpPr/>
          <p:nvPr/>
        </p:nvSpPr>
        <p:spPr>
          <a:xfrm>
            <a:off x="4026369" y="2961736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8C691A-DA3F-1C47-B7A8-F92C86E99F7D}"/>
              </a:ext>
            </a:extLst>
          </p:cNvPr>
          <p:cNvSpPr/>
          <p:nvPr/>
        </p:nvSpPr>
        <p:spPr>
          <a:xfrm>
            <a:off x="5573296" y="2961735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C5A4A2-9D73-6D49-8DBA-1F7FC6735EF9}"/>
              </a:ext>
            </a:extLst>
          </p:cNvPr>
          <p:cNvSpPr/>
          <p:nvPr/>
        </p:nvSpPr>
        <p:spPr>
          <a:xfrm>
            <a:off x="7193873" y="2953020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D3A0B8-A86D-E641-B0BE-A95E15E85204}"/>
              </a:ext>
            </a:extLst>
          </p:cNvPr>
          <p:cNvSpPr/>
          <p:nvPr/>
        </p:nvSpPr>
        <p:spPr>
          <a:xfrm>
            <a:off x="3274776" y="4224068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50889B-5B81-AB41-B4F3-81F88C2233AA}"/>
              </a:ext>
            </a:extLst>
          </p:cNvPr>
          <p:cNvSpPr/>
          <p:nvPr/>
        </p:nvSpPr>
        <p:spPr>
          <a:xfrm>
            <a:off x="6212407" y="4159866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E0CDA1-39FB-A74E-A012-BB11E575EEAF}"/>
              </a:ext>
            </a:extLst>
          </p:cNvPr>
          <p:cNvSpPr txBox="1"/>
          <p:nvPr/>
        </p:nvSpPr>
        <p:spPr>
          <a:xfrm rot="16200000">
            <a:off x="9753195" y="4920453"/>
            <a:ext cx="241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Swim lane / Perspective</a:t>
            </a:r>
          </a:p>
        </p:txBody>
      </p:sp>
    </p:spTree>
    <p:extLst>
      <p:ext uri="{BB962C8B-B14F-4D97-AF65-F5344CB8AC3E}">
        <p14:creationId xmlns:p14="http://schemas.microsoft.com/office/powerpoint/2010/main" val="3263416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E966FB-1753-FE4A-8F4A-4F796539F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Domain Event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F4FA367-C576-E046-AABF-CF8DC01927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57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A7AA7-5ED2-C849-83B6-57D89AD4A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75A95-EDA5-3B40-B929-4D776E22B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53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Title 1">
            <a:extLst>
              <a:ext uri="{FF2B5EF4-FFF2-40B4-BE49-F238E27FC236}">
                <a16:creationId xmlns:a16="http://schemas.microsoft.com/office/drawing/2014/main" id="{6AC89C8C-9474-2346-B3EE-016B87041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177800"/>
            <a:ext cx="11692467" cy="730251"/>
          </a:xfrm>
        </p:spPr>
        <p:txBody>
          <a:bodyPr vert="horz" lIns="121920" tIns="60960" rIns="121920" bIns="60960" rtlCol="0" anchor="t">
            <a:normAutofit/>
          </a:bodyPr>
          <a:lstStyle/>
          <a:p>
            <a:r>
              <a:rPr lang="en-US" altLang="en-US" sz="3200" b="1">
                <a:latin typeface="Helvetica Neue" panose="02000503000000020004" pitchFamily="2" charset="0"/>
                <a:ea typeface="ＭＳ Ｐゴシック" panose="020B0600070205080204" pitchFamily="34" charset="-128"/>
                <a:cs typeface="Helvetica Neue Light" panose="02000403000000020004" pitchFamily="2" charset="0"/>
              </a:rPr>
              <a:t>Empathy Map</a:t>
            </a:r>
          </a:p>
        </p:txBody>
      </p:sp>
      <p:sp>
        <p:nvSpPr>
          <p:cNvPr id="79874" name="Slide Number Placeholder 5">
            <a:extLst>
              <a:ext uri="{FF2B5EF4-FFF2-40B4-BE49-F238E27FC236}">
                <a16:creationId xmlns:a16="http://schemas.microsoft.com/office/drawing/2014/main" id="{4FEE03CD-B526-8741-BAB1-4F472ED1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990575" indent="-380990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523962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2133547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743131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3352716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3962301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4571886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5181470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fld id="{C9D4BFF4-4ED3-F440-A970-6346C9A73696}" type="slidenum">
              <a:rPr lang="en-US" altLang="en-US" sz="933">
                <a:solidFill>
                  <a:schemeClr val="bg2"/>
                </a:solidFill>
              </a:rPr>
              <a:pPr/>
              <a:t>8</a:t>
            </a:fld>
            <a:endParaRPr lang="en-US" altLang="en-US" sz="933">
              <a:solidFill>
                <a:schemeClr val="bg2"/>
              </a:solidFill>
            </a:endParaRPr>
          </a:p>
        </p:txBody>
      </p:sp>
      <p:cxnSp>
        <p:nvCxnSpPr>
          <p:cNvPr id="79875" name="Straight Connector 4">
            <a:extLst>
              <a:ext uri="{FF2B5EF4-FFF2-40B4-BE49-F238E27FC236}">
                <a16:creationId xmlns:a16="http://schemas.microsoft.com/office/drawing/2014/main" id="{63491BF9-EE5D-2C4E-A2BA-267539C367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11200" y="1092200"/>
            <a:ext cx="10566400" cy="51816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76" name="Straight Connector 6">
            <a:extLst>
              <a:ext uri="{FF2B5EF4-FFF2-40B4-BE49-F238E27FC236}">
                <a16:creationId xmlns:a16="http://schemas.microsoft.com/office/drawing/2014/main" id="{34F12A4F-D72B-1A4B-9673-EF9274E91333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11200" y="1212851"/>
            <a:ext cx="10566400" cy="5060949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9877" name="1457395456_30.ai">
            <a:extLst>
              <a:ext uri="{FF2B5EF4-FFF2-40B4-BE49-F238E27FC236}">
                <a16:creationId xmlns:a16="http://schemas.microsoft.com/office/drawing/2014/main" id="{4057C540-EB40-0E43-A332-B6676B234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434" y="2849034"/>
            <a:ext cx="1667933" cy="1667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5F3BFD9-16A2-5542-8F49-9CAC9E44701E}"/>
              </a:ext>
            </a:extLst>
          </p:cNvPr>
          <p:cNvSpPr txBox="1"/>
          <p:nvPr/>
        </p:nvSpPr>
        <p:spPr>
          <a:xfrm>
            <a:off x="2946400" y="751417"/>
            <a:ext cx="6096000" cy="954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think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 and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feel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really counts / major preoccupations / worries &amp; aspirations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99FD8E-9CD9-8A44-B061-CEE0F7D3F640}"/>
              </a:ext>
            </a:extLst>
          </p:cNvPr>
          <p:cNvSpPr txBox="1"/>
          <p:nvPr/>
        </p:nvSpPr>
        <p:spPr>
          <a:xfrm>
            <a:off x="508000" y="2717800"/>
            <a:ext cx="2237317" cy="18162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hear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friends say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boss says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influencers say</a:t>
            </a:r>
          </a:p>
        </p:txBody>
      </p:sp>
      <p:sp>
        <p:nvSpPr>
          <p:cNvPr id="79880" name="Shape 1331">
            <a:extLst>
              <a:ext uri="{FF2B5EF4-FFF2-40B4-BE49-F238E27FC236}">
                <a16:creationId xmlns:a16="http://schemas.microsoft.com/office/drawing/2014/main" id="{57986D5F-9ABB-0042-BC46-5DE65A313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9028" y="4580467"/>
            <a:ext cx="1723229" cy="46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>
            <a:spAutoFit/>
          </a:bodyPr>
          <a:lstStyle>
            <a:lvl1pPr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2667" dirty="0"/>
              <a:t>Carlos Ruiz</a:t>
            </a:r>
          </a:p>
        </p:txBody>
      </p:sp>
      <p:sp>
        <p:nvSpPr>
          <p:cNvPr id="79881" name="Shape 1332">
            <a:extLst>
              <a:ext uri="{FF2B5EF4-FFF2-40B4-BE49-F238E27FC236}">
                <a16:creationId xmlns:a16="http://schemas.microsoft.com/office/drawing/2014/main" id="{6916D6B0-1726-E440-AF18-8A7367C26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9861" y="5073651"/>
            <a:ext cx="1261564" cy="297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>
            <a:spAutoFit/>
          </a:bodyPr>
          <a:lstStyle>
            <a:lvl1pPr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600" dirty="0">
                <a:solidFill>
                  <a:srgbClr val="171717"/>
                </a:solidFill>
                <a:latin typeface="Arial" panose="020B0604020202020204" pitchFamily="34" charset="0"/>
                <a:sym typeface="Helvetica Neue for IBM Light" panose="02000503000000020004" pitchFamily="2" charset="0"/>
              </a:rPr>
              <a:t>Manufacturer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A75756-B218-254A-8DD9-38C9F6796F8E}"/>
              </a:ext>
            </a:extLst>
          </p:cNvPr>
          <p:cNvSpPr txBox="1"/>
          <p:nvPr/>
        </p:nvSpPr>
        <p:spPr>
          <a:xfrm>
            <a:off x="2946400" y="5761567"/>
            <a:ext cx="6096000" cy="6669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say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 &amp;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do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Attitude in public / appearance / behavior towards others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6727DE-FC37-8748-9659-2A40DF7F18DA}"/>
              </a:ext>
            </a:extLst>
          </p:cNvPr>
          <p:cNvSpPr txBox="1"/>
          <p:nvPr/>
        </p:nvSpPr>
        <p:spPr>
          <a:xfrm>
            <a:off x="10160000" y="2717800"/>
            <a:ext cx="1735667" cy="18162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SEE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Environment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Friends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the market offers</a:t>
            </a:r>
          </a:p>
        </p:txBody>
      </p:sp>
    </p:spTree>
    <p:extLst>
      <p:ext uri="{BB962C8B-B14F-4D97-AF65-F5344CB8AC3E}">
        <p14:creationId xmlns:p14="http://schemas.microsoft.com/office/powerpoint/2010/main" val="1077464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FD6A2-8FB1-B44A-A2D8-82734DE02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54C68-2013-904B-92C4-77E7EB40B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28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3866</TotalTime>
  <Words>1791</Words>
  <Application>Microsoft Macintosh PowerPoint</Application>
  <PresentationFormat>Widescreen</PresentationFormat>
  <Paragraphs>513</Paragraphs>
  <Slides>39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Calibri</vt:lpstr>
      <vt:lpstr>Calibri Light</vt:lpstr>
      <vt:lpstr>Helvetica Neue</vt:lpstr>
      <vt:lpstr>Helvetica Neue Light</vt:lpstr>
      <vt:lpstr>Times</vt:lpstr>
      <vt:lpstr>Office Theme</vt:lpstr>
      <vt:lpstr>Event Storming Applied</vt:lpstr>
      <vt:lpstr>Event Storming Definitions – Domain Event Discovery</vt:lpstr>
      <vt:lpstr>Event Storming Definitions – Domain Event Discovery</vt:lpstr>
      <vt:lpstr>Event Storming in one view</vt:lpstr>
      <vt:lpstr>PowerPoint Presentation</vt:lpstr>
      <vt:lpstr>Domain Event</vt:lpstr>
      <vt:lpstr>Persona</vt:lpstr>
      <vt:lpstr>Empathy Map</vt:lpstr>
      <vt:lpstr>Hills</vt:lpstr>
      <vt:lpstr>Minimum Viable Product</vt:lpstr>
      <vt:lpstr>Minimum Viable Product</vt:lpstr>
      <vt:lpstr>MVP statements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Command Step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Aggregate Step</vt:lpstr>
      <vt:lpstr>PowerPoint Presentation</vt:lpstr>
      <vt:lpstr>PowerPoint Presentation</vt:lpstr>
      <vt:lpstr>PowerPoint Presentation</vt:lpstr>
      <vt:lpstr>PowerPoint Presentation</vt:lpstr>
      <vt:lpstr>Data Step</vt:lpstr>
      <vt:lpstr>PowerPoint Presentation</vt:lpstr>
      <vt:lpstr>PowerPoint Presentation</vt:lpstr>
      <vt:lpstr>User Stories</vt:lpstr>
      <vt:lpstr>User Story Sources</vt:lpstr>
      <vt:lpstr>Architecture- Component View</vt:lpstr>
      <vt:lpstr>Integration Test Example</vt:lpstr>
      <vt:lpstr>EDA Landscape</vt:lpstr>
      <vt:lpstr>Wireframe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74</cp:revision>
  <dcterms:created xsi:type="dcterms:W3CDTF">2018-11-13T21:26:11Z</dcterms:created>
  <dcterms:modified xsi:type="dcterms:W3CDTF">2018-12-07T06:29:36Z</dcterms:modified>
</cp:coreProperties>
</file>

<file path=docProps/thumbnail.jpeg>
</file>